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5"/>
  </p:notesMasterIdLst>
  <p:sldIdLst>
    <p:sldId id="256" r:id="rId2"/>
    <p:sldId id="375" r:id="rId3"/>
    <p:sldId id="272" r:id="rId4"/>
    <p:sldId id="356" r:id="rId5"/>
    <p:sldId id="369" r:id="rId6"/>
    <p:sldId id="366" r:id="rId7"/>
    <p:sldId id="376" r:id="rId8"/>
    <p:sldId id="374" r:id="rId9"/>
    <p:sldId id="368" r:id="rId10"/>
    <p:sldId id="367" r:id="rId11"/>
    <p:sldId id="371" r:id="rId12"/>
    <p:sldId id="372" r:id="rId13"/>
    <p:sldId id="3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E31"/>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538" autoAdjust="0"/>
  </p:normalViewPr>
  <p:slideViewPr>
    <p:cSldViewPr>
      <p:cViewPr>
        <p:scale>
          <a:sx n="108" d="100"/>
          <a:sy n="108" d="100"/>
        </p:scale>
        <p:origin x="-1704" y="-120"/>
      </p:cViewPr>
      <p:guideLst>
        <p:guide orient="horz" pos="2160"/>
        <p:guide pos="2880"/>
      </p:guideLst>
    </p:cSldViewPr>
  </p:slideViewPr>
  <p:outlineViewPr>
    <p:cViewPr>
      <p:scale>
        <a:sx n="33" d="100"/>
        <a:sy n="33" d="100"/>
      </p:scale>
      <p:origin x="0" y="54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94714-C3A3-48CA-B94A-A2A7F8240802}" type="datetimeFigureOut">
              <a:rPr lang="ru-RU" smtClean="0"/>
              <a:t>06.10.2016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AF3B5-027F-442B-9EB9-9ED2F98E420A}" type="slidenum">
              <a:rPr lang="ru-RU" smtClean="0"/>
              <a:t>‹#›</a:t>
            </a:fld>
            <a:endParaRPr lang="ru-RU"/>
          </a:p>
        </p:txBody>
      </p:sp>
    </p:spTree>
    <p:extLst>
      <p:ext uri="{BB962C8B-B14F-4D97-AF65-F5344CB8AC3E}">
        <p14:creationId xmlns:p14="http://schemas.microsoft.com/office/powerpoint/2010/main" val="155154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t>06.10.2016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t>06.10.2016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t>06.10.2016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t>06.10.2016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t>06.10.2016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t>06.10.2016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t>06.10.2016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t>06.10.2016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t>06.10.2016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716016" y="5160094"/>
            <a:ext cx="3528392" cy="1077218"/>
          </a:xfrm>
          <a:prstGeom prst="rect">
            <a:avLst/>
          </a:prstGeom>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200" b="1" cap="all" dirty="0" smtClean="0">
                <a:ln w="9000" cmpd="sng">
                  <a:solidFill>
                    <a:schemeClr val="accent4">
                      <a:shade val="50000"/>
                      <a:satMod val="120000"/>
                    </a:schemeClr>
                  </a:solidFill>
                  <a:prstDash val="solid"/>
                </a:ln>
                <a:solidFill>
                  <a:schemeClr val="tx1">
                    <a:lumMod val="85000"/>
                  </a:schemeClr>
                </a:solidFill>
                <a:effectLst>
                  <a:outerShdw blurRad="38100" dist="38100" dir="2700000" algn="tl">
                    <a:srgbClr val="000000">
                      <a:alpha val="43137"/>
                    </a:srgbClr>
                  </a:outerShdw>
                </a:effectLst>
                <a:latin typeface="Agency FB" panose="020B0503020202020204" pitchFamily="34" charset="0"/>
              </a:rPr>
              <a:t>DEFTECH</a:t>
            </a:r>
          </a:p>
          <a:p>
            <a:pPr algn="ctr"/>
            <a:r>
              <a:rPr lang="en-IN" sz="3200" b="1" cap="all" dirty="0" smtClean="0">
                <a:ln w="9000" cmpd="sng">
                  <a:solidFill>
                    <a:schemeClr val="accent4">
                      <a:shade val="50000"/>
                      <a:satMod val="120000"/>
                    </a:schemeClr>
                  </a:solidFill>
                  <a:prstDash val="solid"/>
                </a:ln>
                <a:solidFill>
                  <a:schemeClr val="tx1">
                    <a:lumMod val="85000"/>
                  </a:schemeClr>
                </a:solidFill>
                <a:effectLst>
                  <a:outerShdw blurRad="38100" dist="38100" dir="2700000" algn="tl">
                    <a:srgbClr val="000000">
                      <a:alpha val="43137"/>
                    </a:srgbClr>
                  </a:outerShdw>
                </a:effectLst>
                <a:latin typeface="Agency FB" panose="020B0503020202020204" pitchFamily="34" charset="0"/>
              </a:rPr>
              <a:t>Global </a:t>
            </a:r>
            <a:r>
              <a:rPr lang="en-IN" sz="3200" b="1" cap="all" dirty="0">
                <a:ln w="9000" cmpd="sng">
                  <a:solidFill>
                    <a:schemeClr val="accent4">
                      <a:shade val="50000"/>
                      <a:satMod val="120000"/>
                    </a:schemeClr>
                  </a:solidFill>
                  <a:prstDash val="solid"/>
                </a:ln>
                <a:solidFill>
                  <a:schemeClr val="tx1">
                    <a:lumMod val="85000"/>
                  </a:schemeClr>
                </a:solidFill>
                <a:effectLst>
                  <a:outerShdw blurRad="38100" dist="38100" dir="2700000" algn="tl">
                    <a:srgbClr val="000000">
                      <a:alpha val="43137"/>
                    </a:srgbClr>
                  </a:outerShdw>
                </a:effectLst>
                <a:latin typeface="Agency FB" panose="020B0503020202020204" pitchFamily="34" charset="0"/>
              </a:rPr>
              <a:t>Limited</a:t>
            </a:r>
            <a:endParaRPr lang="uk-UA" sz="3200" b="1" cap="all" dirty="0">
              <a:ln w="9000" cmpd="sng">
                <a:solidFill>
                  <a:schemeClr val="accent4">
                    <a:shade val="50000"/>
                    <a:satMod val="120000"/>
                  </a:schemeClr>
                </a:solidFill>
                <a:prstDash val="solid"/>
              </a:ln>
              <a:solidFill>
                <a:schemeClr val="tx1">
                  <a:lumMod val="85000"/>
                </a:schemeClr>
              </a:solidFill>
              <a:effectLst>
                <a:outerShdw blurRad="38100" dist="38100" dir="2700000" algn="tl">
                  <a:srgbClr val="000000">
                    <a:alpha val="43137"/>
                  </a:srgbClr>
                </a:outerShdw>
              </a:effectLst>
            </a:endParaRPr>
          </a:p>
        </p:txBody>
      </p:sp>
      <p:pic>
        <p:nvPicPr>
          <p:cNvPr id="44051" name="Picture 19"/>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13157" y="3611922"/>
            <a:ext cx="4202859" cy="3096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6299130" y="2668560"/>
            <a:ext cx="5112568" cy="584775"/>
          </a:xfrm>
          <a:prstGeom prst="rect">
            <a:avLst/>
          </a:prstGeom>
          <a:noFill/>
        </p:spPr>
        <p:txBody>
          <a:bodyPr wrap="square" rtlCol="0">
            <a:spAutoFit/>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wood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HANDBOOK</a:t>
            </a:r>
            <a:endParaRPr lang="uk-UA"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00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5063874" y="1640968"/>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GLUED LAMINATED LUMBER</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18" name="TextBox 17"/>
          <p:cNvSpPr txBox="1"/>
          <p:nvPr/>
        </p:nvSpPr>
        <p:spPr>
          <a:xfrm>
            <a:off x="5068030" y="5902978"/>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CEILING JOIST</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2"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105" name="Picture 9" descr="http://heatmaster.com.ua/wp-content/uploads/2015/04/kleenyj-brus-1176x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10" y="1029165"/>
            <a:ext cx="4612440" cy="2023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AutoShape 15" descr="data:image/jpeg;base64,/9j/4AAQSkZJRgABAQAAAQABAAD/2wCEAAkGBxMTEhUTExMWFRUXGBcYGRgYGBceIBodFxcYFxgaHR0dHSggHh0lHRcVIjEiJSkrLi4uFx8zODMtNygtLisBCgoKDg0OGhAQGislICUtLS0tLSstLSstLS0tLS0tLS0tLS0tLS0tLS0tLS0tLS0tLS0tLS0tLS0tLS0tLS0tLf/AABEIALEBHAMBIgACEQEDEQH/xAAcAAACAgMBAQAAAAAAAAAAAAAFBgMEAAECBwj/xABDEAABAQQGBwYEBAUEAQUAAAABAgADESEEBRIxQVEiYXGBkaHwBjJSscHRE0Ji4TNygpIjorLC8QcUFdJDNFNjc/L/xAAZAQADAQEBAAAAAAAAAAAAAAABAgMABAX/xAArEQACAgEEAQMCBgMAAAAAAAAAAQIRMQMSIUFREyJxMmEUgZHR4fBSobH/2gAMAwEAAhEDEQA/AAjqkrdm8p1pN+3A72K0SvV3KCVjcDw7rMVJqh0qS0WT+3nNJYRTuyUJulz8KpcDcW8rcmepRaotaOVfMXZyVLzlzYiExnJQwIlwj6MlUmivnUniCBsk2USmlHdUpH5TLhcwpG5HbaYfmjHjfzbfwRfDeOh5lgVD7RLElBKxq0Tw7vIMVotaOFStF2o4HR84pPEMKYUWUujgrcegfNurJEik7p8r+IayEmAuUMMOAMjui25DEp1KHuyhK6Eg3HrZ9m2XAN4EMR16kNZ+GDeAdYP+YcW2HOtQ8ucRzYMIGf1A5VE2LJOKIp4kSak97PPB+G9ChksR/mTDmCzSHJvtA7RCO+YbFy7wI1n3n6Nm2FUJLyjP0d90ojNBtDhJXAFuHNKCiEgwV4TFJ/aYFnsOx1/n+5oaTQELEFoSoawPIy4RYOhtzFVNKWmRMdRaZNJSb0/tJDE6R2bdmNhS3RyBiP2riOADUHtRP03WHgymg/3DkNzD4YbXaJHFJ8Lwj83uGvO6wei8WhmCD92AvUKR33bxGspiP3IKhxg3VHpIM0qBGYIPk2do22LwMrqt0ytCHLhGfNrrqlu1XKn1tDLKaWdu1tpfoN6BtTLyYWjemxsCQcjr++DdWNvn5ssunvheFOpQi1x1Tnw8Kt/u2EphsbR5N2lJy2MLTW6h33RhmDHfi1pzWblXzQ1GXH7tqFdlkDd1kWr0iqnLya3SFHA2RHccGtomJKCuB8m6sTu5thdwKe1G7NxWNi1EbgSfJqwqR6kmw/lktI/tgx6Ovj6/5bcD192BlNi+9ob499CF/UlSkq4EEc2hFIeu4n4bwgYWQo8EExZliNm2X2bqEdfBt2N6joWf+Qo6u/BJOC9E8FQPJp1UFChF2qB2xBY6tykxBAIy+2LUnlSuT8iQc0iyRvRAsaXZlq1gDreqSbLxMcvsW7dLB7iyNSphibyqjcl68AxBUFjf8QE82pUmpHkYoWnYUKH8wUQODLjsotSLyQPkC9abJ8aTLjduvbkIOD0EawW7RR6Sj/xhY+h4k/1WWgW9npUR5H/6l/2ghijXHz/fzDJoChJKojwrmGrrQEGCgURyNpJ3Fp3ZMYIeKSfCtpkUudh8kQzwatolTKgSQJiKc0iKd6DdyYXS+zrl7NKQk/R/1vHNmZ3VyL3ain8qojhNoH9GWk6SA8T4gJ8ptnayFNPAjUnsk9H4ZC9QIjwMCwd6h47MFpO8N6egAySoKh8q5EbDm3D9whUnidzwRG5Qn5ttxjzii08o7i1I1Ay3pMixqh9p1CSglY1RSeE08mJ0/si7XNEUHiniIsIpHZR6kWgCtOaCDyE2Nph4D1Frajrvgg5KFn+ZOj5MTDsiBSqWFr0WG87NGUnuncWkotYLdHRKnZ+kwB3d08GDijcj+VQ7ySk5jHePWLSOz4SDy4wv3hlmg9p1jvBKxmnQO8d08GL0etqO8vPw1HBWgeM0HiytMFrsvlykzhDWJf0y4hsS7VgoEa/dPq0vwzeFyzUJfuDbXETUn9SZ8xAsA2cJSrwS+kgjl7NibJuO77D/AKtMgxmDHbPmNLzba0hXeG++G8TG9sLZCXe/n5ewYfSqkcPdJbtMfEBA/uSYg7xsYoHJvSqI1zHET5NgUbyneJ8xPiwsNi297LkCLp8oalwWOMQr+Zqb6q36L3QUM3ahE/pXA/zFnJJBmDPnygfNt2OuoHkWN+TKbQg/HAISTYV4VgoP80AdxLTQUREAwOIj0WdntHBkoAjI+xh6sLednHAMUpLkxjF2VO4nOAglR2gsNsR1rPsXg8Wk3kcWm/3ke8kHXAR43sSfVPSEyS9Q9HhfIgdy0Af0lhz9wpP4lHeogIlTkh6ngIPB+1tsfTGWpF5RI7fIwUtB1FrbusXiRFL23qUGFOUO1myh8gq8JilX7TNu3tDWi8bxNlbksofbCWGH3VdKELbvelrbitXKvmgeHNlV1SVJuMGlNJB7yEq3MdyJS0fA5O3gV3VgxyMfu3Sk6gyT8d34VJOYUWuUenvB+G+iPCtmVE3pNDWE7R78/dtCPUfuwN3Xj0d91a/LeeDWnVfOVd6KT9Q9fsxontYTjqO3/Ew2AjA9bG4cvkKmhYOMjHz9GmKTqI1x+7CmLZypMokDXHDrNlmse0qULsu4KSMYqE8YNH2lrqMXLuUJLUMfpHqym8SsnRQSLohm2+R4RbPRVKSqRMdS9EjVa92ksm61+lY8jjxbZdhQuiBtMN3eTzbj4SkjROibgYEHYfeDK2PaOFOUxmC6VmLuIa0ikvUCYDxOY+zaoqoy7qhehVx2RubZdFBiIuycDNJ33NlxgDfTJkJdPxdBQ3ENv/YKEkrOxQBDQPEC9SCk+JBaV0p4JoWHicjf7s1rtCtNYf6/uV1oCTBaCg+JMYezdh2bxBf1JMFcMWuuqwQdFabJ13Fu11YgzRFJzSfRttvmLA57eJKgNSqC6e99KVHXoKG+4sIpnZVJ7i4fS8HkbmZ6S7WnvpDxOcJho3QB/DVLwL92F0+Qp8WjzqnVA8dmaSnmOLUvhvU6w3qSwBJQKNRFpO7LcWpUupHa52YfUiY4XjmxUh1PyIFErJbo6KlOzqMuBkx+g9qVjvJSvWg2FbxNJ4BpqX2bVOwQsZY+/Jl+lVUtBuKTkfdjYaixyotcUZ5K0EKyVoHnonixMJOCgdSpHcfZvMvikSWOLXaDT1o/DeKR9N6f2mTLtRnFnoCiPmBSc/v9y0gniFbZ8xA8mWqF2meCS3YUM3aofyqlwgxWj1rR3mISrJUUHj3S2pk2X1Owb0x5+ym0l0m4EjVH+1Xu3YdSksjK0AQd4k2lKUnvpiMxAjh/hh8i34Zsu1C4g6jon2PBuPiwkQUnXKPmDwaR2oHundeOB9C3ZyIlqu/ar0bfAG/JEEjDlAD1T5NikZ+3OY8mz4CflMDqMDwV7tsoWnEHbI8bubamG/DKlNq109EHrtKx9SQocZ+YYarsylP4D166/Kq2nZZeWkgbCGOF7DvJIOcPUQbsQVMQPnxEFci2T8GtoVKRVdJTElDl+MwVOlf3JPFhz6wn8VD5zrW7JT+9EU8Sz4qUTG6cZHmIKDJnauv4oUh1IQIKh80hdK6eLFJN8opDUl0yomjJWIu3iV7CPdoHjtSbwRrbzKsX6kQKVKSSb0kgyjiJteqztdS3cvi/EH/yAK5yPElr/heLQfxLTpnoDukEYtOmmkyUAoawyzQ+2yFSfUeGt2fQwhxLGKNWNEeydvrB8KwU+YAO4lpS0pxHWrCQQD13kUn6S0r2sVIQbD5c8Cc5NWNAXCIKVDCB6DDqwi7MFXwiBnEww2FhG7DLbV2coeAERBULyBfDezFRqzotkaJ3pmNUiyhRlPEG0qcTexd38NQiUiO/0ZpRTEi2keglPEY3Eeo3xDdJ4xxEJ7Rcrc3VmV8hncNhvSdrYRgZE4GE99yt82QjZwXYUMCNQjD9J0huLch2pIihUtZin7b2mKc7xtiPUcw2wTGN5zEAr2UwpB3NELt8AYK/hk4junc0zxx80IHxu5jfiG3AGV+YAgd6D6NF/thMoJB+mMtovHNhz8gtfBKbREwl6MxItEhCY6C1OzkqX2bEqUDFYiPGmR4j1aZL0KMJPBr0VexbcMPK/v8AUb/3L5HeAUM+pNxFy9PgVwaR27h+GuB8CvY+jcPQhUnibBzF32Yu8f8AQKsr/X7Hf+2ep7pC05FoSUA6SVOlarvZpnaXrvuELTxbtdZgiCne2Lb2+a+Qe7xfwcFCjOCXgzElNEtCVyMD9K7+LTihJItOlWdUWq02m/DEH6QRgZR3NmvJlzj+QdT+zrtWBR5HeJMqVjUoQqCViOq7ZEYsapldFUUoUUJOFqJ36LVKPRkPTBaUrBzlAjGML929twdMFNLkDf7R4LhFpkLeC9MRrDF1VG8Sf4aykSgHmkncYxHGGpuKXbcwtoUR4kJKhymx46Yd3krUKsig6KlOzkLt6TJjlE7QLHeQFa3UjvSZFhKA6fCIIOtJ9mge0NaJpmNTZ2gOEZDdR6zo735khWR0FcDIlrpQRIK3LHrcWQhSgZLAO1rFGp60fhLUkeEkFPAsLTJvRksDqpZA00GGd49m6dEHuqhqj6GPmwKjdoFp76IjEuz/AGmR5MSo9ZuHvzJtZHQVwMixpkmmsovXYDdI8DoloH4dgEqITDPRPsW1S34dJtW5YJVedQwLKdPrJT+BuSCCEi4QUJ7YFt8hhBvBlZ1qp4SgE/DECAbzMX+zJHams0ukm0ZmQAvMoMyl2tSil2m0qzIRkNZM5bosp1x/p1T3ii9Up09UYkpSoiGoREIS92ro7b5K6txjwIbyll4qKjuyaw6a9TOzdIcyeuHiNZSYfuEUncWrIoOI5Fu249HIkyZ01t0lqzmjrF92serX3SSL0mGoRZGOkEKverR3FqTsJDXKRR3j1VsvVhUAMCJaiPJqtCfIJhaEcjI8DNjtFdtN8DIoOqQ/RJSXbxP6kn+4E8Gz/fkf+F6Nlg87YYo9cNWsNCU12jphHwxvqztOoGy+BX9UgsbcFBmaiUlDxMUKC04gYbU3pOzg3nNm0NGf0m8bDfxbHD9SFRQpSVDIwUNuBDCrIygemhOR2BXooTG9tEYGR1wnv7qt7LFWdrQZPxq+Igf1J/yzRR3wUm0kpUgjCYhsvG6TLRJprJhEZERhtiPUbohshdjlEz3KHq3dkShuBMv0qw6k2oThMHI3n0VvbUCzAqJ15XK9lNG8o4VhPUIEbU+oaUiMiI6oGW69O6IbIXfMMI3/AKVBg1eTJtYK4KhePiJ5jfeGmd0kGUY/Su/cpuwqcMclSVuVjvblblKpETyMAr2LCmsBck8mB0kHRJdqywO+4tqkPCkfxUgp8QkwisK4S5NhKrZnFN4EL45bmAU6nreHSMo6KBGAJyEcLuOpiseCig2wpWVcpQr+BGOZly92CPnpWq09UVE5nkB1sbhKeJx68uhHSKYh0LS1WfM6hDyBbJeC6VFtI1GH5T/19GtVbRQ8VFINnFSREbIY7t7DaopLt8qKyUowTMFWdog3avO5nqhBzAWBYyKJDgJMklToMptK0VaPRngGgoK1fYt2l8IwUmycxLiLixJ46OICxmmSg0dkKlJ5qVJQ3ttj6ZD1bygNS6gcvTaCRa8Ts2Fj33NQXVdIR+GsPh4VCyobwP7d7MBoojomB8KpHi3S1qEAtMdvoWO5rIVLwxQevkRg+dl0fqEv3DR4wLaVVoM0KvZwWhCxAz1LERxvDCaV2aQIqdlTknFBinhCzxDNwxlqtcC6ty8RfybYpKVSUAWKPqPSXYipCXyfE7kYbCYcw1S05eGz3Fn5SClXA37mFPopvi8kRMhAqIEwCSbMCIgbjybijOlKNlAibRicAI48GmcURRWXSJkXnIFJhv1MxVdVgdjQJBvOMduPJg7M5KJHQaqQkfUcTInzBYh8FQ+b9w9REN2kqHyhQxKT5gerYl8nMpPDylxDLx2QcpM5KVQ0ncRmCFffmwindm6G+Ok5QFZgWVb4QJ4lj4GII2iXNMuIbFkEaQBH1DyUJM6tYZPcI1K/09d3unik6lC1zFlXJTDnnYt8kySFjNBn+0wMdxb0ZTiHdUU6lTTxblaykRWmQnaEx1vDNvfYyfg81VUY7q0A5hSWlR2bSJoUt3+RRI/aYjkzOHofm2Tf3Qbwn5b84R3tOKLl7/dh6jWDoUVXIpKqqkjurQ81KFk8REcmprotIjOjLP5VII4kg8mevhYkR1jqLbU7T4iNTBzvI1JYKdPqdDzS+bBSb/ZQ5svU+iLd/iC0nBaY9BnKlIDsFVoBOIVjCZ2nmy/WPaAEfw06iozuIwxvxi2jJ4YvDVgFQxjEeIX7xi01Bp63Jtu12NaZpP5hmwh9SVoUVCcSqI3tZo1KQ87psLy982vVkmh9qvtUhcnwDtRlbE0K25dTZiiCnBSTdOI3G8b28mMU3izrE0n2a/VdcPXB0FQHhM0q2ZMHEk4eD0uxlPIKv/SptATxjkYA+ymC1X2lcvdFf8JeSu6dh9ptFWfaEkFDoRwClTnGAsxnC+ZyZBVGTdBam01DtOmRDwwndHu3jaJMtVhXa1xSklKI3Rno3zyjhqYa/elRJJKjhGcbgPT9zQvboZkDcL+UT+pgy8NJLJjvO4m7UMPfg2IOO4DrMtDWNNQ6SVLVZwGeuGJy/SyjW1erfCwiLt3qMzhM4CGAYxg2UckgtXfat05JQn+IvGHdBumcdg5RZfTSlPlW1Ktk53bBCTVaNV4Mjcxyg9mIzQSDmPUXcWvUIol7mXaCQkATR5Mao1KWiYMR4kHzDUHVW0h2O6HidUjwMjxGxp3JSTBJLt54FAgnYDftEmlKnyUQyVd2meJvg8GqSuFxZholfUZ/JRsLyVolvP4iMFCwrMdTaRQMNIBac2VCz00z05TlUJEPE5G/i0QlIEoPhXMMgUCsHjv8F8UjwKmObH6N2wI0aQ6l4kzHA+7akRenJfcOvaOLykp1pmng3CXS0zSbQ1ezboNOcvfwHoB8J/6mbWHiYd5JSfEi7eGV6fYN7XDKyXqSZiCs0yO9tUmr3b0ELQl4DeCADwuLWii1eA8GYkpofgj5VQOSpFlqSDaeOCNxRHaRZCEjUdFXHFplO/qhqWPVuFvVpkoRGuYbHdJRrTsmOBbXHs22XydqSoXpO0aX3bAuMpK1GfnBQ5tIj6YH8ph/KZNtRCpKAV/KodampSEsrlwm9MUnNMx7huQpaZkWhmn1h6tY+FHuqifCu/cb25UYHSBSdf8A2HrFlcaG3fmRO3iTcYHh9jwDA+2FPKHYdCSnsibtG4xhKcYcWO0iyElSoQAJKrpD6hLiG8h7WVkXrwXgKMZ4AdwbcSzQTbGSWT0KhpFkJhIQA3BriHORI1H7t5tVFdPnYglZhkZ+bNtA7VAwDxENafZtLSaK+peA9BXzJjrF/u1WlVq6dmypdkwjDoNJ/wAu5sFYWIJBMLjLVmW8+pb5T5anir1HXIYDYLmWOneQXYZplKU8IK1FRKRM70+oYOO6dRI4iI5gMQVdDIqTx0k+TBKTTwFKS7FtRgZQgkiekrC+4RLMkV4So5pSRON1+XeHuy+8fKWT8ER+oyAgYyzvLG31AJUkvlWwRJIkkZS+aGZaCkCBBykQ1otIm+Tirq2W7SA9NvAmE/v5sacPErEXZBGKTd9mWqUiBjgWHGlqQr+GrSGIu2HDcz1ZN8D07WQZSInZV6Fihuht5CHmpkuru0wMEUpIScFju8b0nbJmd/Wbp07C1LFkBIE4lUyZZzAm05waHhJMun3PAS/tZar3tQl0Sl0A8WBCPypMcc5C4MFrmvnr6KUxQ7ugL1CV59GFOnB2hmjpds0p9IrUumPniyt4orJzw1DIamnotIBkZHItfcUQK25NYVUkcGo2iaTMozH6tpq0XHcWAoq14juzGSvQsQolJmAoFKsj6G4tGVMtG0PVXV4gwDwQOeHHDfxYwuguXyYQSsHAgHgPbiyE5PXXWpr9EpKkTSojPLfGXk3O4NYKN3kNUzs0Ifw1KELgolQE8CZjyYMt0+cnTdqhgU6Q4CfAMfoPaPB6nKY9Yz82NOXjt6IpIUDh1/lhuafIu5pUxIdPHb2co5p9WlKFpmNNPWDMlO7POnhtWYK8QJB4ie6Y1MJe1M/d/hqD0ZKglW5SdBWyAZ1JMG5MGJCFXRQrV7MTole0pxK3bRkrSEPMNSeqdqNl4FOl5LFk8e6dxLcPAt2cxmzW0ZpSGug9qHC++C7V4kzHC/kx1y9DwaKkPk7ot5vF2uZEDmJNiXK0mLtc9sCxuyctFdHpIgDC0pByVMNp5RwZqQD9SPZkyidqqQ70Xgtj6h6/5Y5QO0lHXCanKtc08mFJ8EXCUeQiaICIu1ROUYFtf7pQktMdt7WA8ChEgKHjQY/4buBIkQ8Tkb2Rwp+3g2//ACI0LSoQB/SqfA4N3aKb5DXpJ43hq6qMk902T4VNHSKQpwlSlySkEk3hgpNZQXCLw/yAvbCmABLlAAUuBVAys4cTyDQ0KqkF2EqSlYhcQPW9h9DSX71T1Y7xuhdquw1Mx0eiwGiYQwvHuG034OiK2x5AFN7EuFfhlTo6rv2n0gwaldmqU6mAHidRgeBlwJb0ILIkoSzE9+ptPaQhKVLJkkEnG4RlGfFtGTWGJu8o8vfvFQsqSpKgZggg826Rdf5DzaN5WIevVPFQBUZAygLgBhdBiKEiAnDrX6NZt1yMl4KzyjrUuy9VZQYCwg3wuJVfuEN7cvaMAiyABYlAZYFiC0WkkfMnoFqz5+LNtRAIkqOMZbyWS74K1XJRGmmybww6kvQJEEquKQIkjMD1a+miPVqtJCkO/EQLR2JN2+epilFqh2kRE4maozJ/MZx1FmUksiuLeBQFXvFjSknwjHaR6Szbf/HAShDV1fuZye0KWrOF35h6hqj6har7vt9p7Wb1BfTE97QjtGXXWoNSXV5vQZD5TdDVl5bGcnlCxwzl0fMNVXRBfjmOp+bP6lAcBbozvCBBxB6mGIUeiAnwnk2UxFl+iIGkkiWqd2cyxSjAbRmLxtDaT7Al0ac0HBQh9QY1Q6IUwiLScw3VATIQgpOXVzHqDRZRdzGKC0XqFVCiB3VKVpimBDVKVUIuKYjYzHRqOCYuzZVik9Ta8lSTJ4myeTSk7HTURDe1QRNBh9Kokcbx5amqh/ZMHgsHM3HYoS3S2N6Q8qoERE2F02pAQQUxDLvksoKenL6WKgHXX2aR08UkxSSDn7/dpqVUC3f4SoDwKiU7pxTu4NQNIsmy9TYOu47FCW4wLOpJmcKGWgdo1CAei0MxftyPkzBRaU7ejQUDmMRtB+7IcOj1Dq9tu1FJBBIPA7vtFtSIyheB7pNDSsWVJBGRER78ODBKT2cAj8FZdfT3kbIHu7rLV6F2keJgFgPBwO44sfoNaOnskqgrwmR3fZtbRP3REim1Y+dzU7Kh4nc/5b+BU1RzSge6qML8xtF4O1vTVuRPriLvIsKrKoHL2a0CPiF4/UNJO+LaykdZPhio7pmBmG2qjJVNJsnkWs0zsu9RN0u2Ml47Fj1mwxbxbo/xUKdwxPd/cJDfBmsfh/SWnNLfODEFSdYN7HaF2nJ74BPiGieUuIYO4fxGYOybaeUEGaDA5YM3JOUF2h2o1du1gWoH80jxu5sE7YVgDZcOyYGBWMpgpGd0TwZc+IpHeEGIVW6iu2YjI4RgB7MG+LFjopSsN1VRQlIhP14e29iqB17H0DQOXIvuOY9cDw3tZTaH1DMX+x3FpfcE3bo766/wWS/9SKzSl2HKVALV3tk5R57gzc+pSEJUomASCSMoavZvMacg0hani4EqJMCIgDAQ2NWKvliwTsXXYUnZxDXXNNIEBaGxRAaz/wAIRN2op2aQ4Xt0mrnv/toVrCgI7jBnb+5agw9fl4oFwLRuKyDYGYJHeOocQxKg1AkKDxSviLwJAKZ4JTcBsntZid0YJEEiQ+XEDDaNbRKcQmmYMyM9nUWhKT6HTiysHAuhA5Zj6SbxqLVnlDgYpkboYHVPyLERBQzzBvGv7je2lCHemPFC4fUMRrZcj2CgIm6B6uJ8i0FJSlIiYCOEJKOUL0lpq1piZpTAnxRiBv8AmHlrYEt4Y6ZifEZxGR1bLmdcZA6eDmkPbRugMstue0NWUjqUD1q5NafKAEVGELjjuOPmW4cUBb06QgjK4q2wu2Xymz2ILlZui9KbHyKjETGIIuji1ujPLgoQOY6mGdnVUu7ISkQhy9xxDDqbUuYln66j1qZ96qhdvNgpw8KTEGBOIuO1jtW1qLQC/wCGvPA7/dgTyiPHZMAVDKHpj5tI5KVCUx4cRsLTlFSKRm48HoDt+lXfED4k+bXkhUMHqObIdW09buSTbSL0G8bD0GZ6rp6VzdqgcQZEbRj5NH3RyCSTwGHCBe6XA+E+zWEUsd16myc8Ps1QPkr74snxBrClECCx8RHiF/3Z4vjJzTj5X7/r2d0mrwoRDAqwqgEEFMdrGnSCnSdKiMU9XNMikIXJQsqyPuwcE/sww1pw+6POaTUKkTcqgPCqadwvTuaiaUUaL1JRtmknUrA7YbW9QpNWg3MFp1UgyKYhh7o5OqOrDUFAiPsffHfFs666LWqV2eUiblVnGyZpO7DdBhjx+UGD1JRrvSf1Ql+oBnU0zODD1Ar967ko20/VhsVeN7MVBrl09gAqwrwqlwN3kyRHEG/hxv8AMNwobuEPbyZqshLTTPSi73HrVA7xvaB7REqvHAYbLxuMGTqvrx85lG0kfKqf3HIbWY6B2hcvIBR+GclXblepgw2kXGUQdTOyTsxU6JdHN2RA5xTCzyB1sNe0Gkur0B6nN3JX7CZ/pUdjPJSDPmPcfdtF3v4A+xPNimxlq+RFdUpD0FCTpXWVAhQw7pEWZKtoNlIhPbAHZG47DBiS6ChRiUgkYw0h6jm2g7Um7SGvyjdujuZZWN6ia4ycIcAGRKTl9j6NICReN6fODdIfJMjLUevZuaa9Sh2pajAJBPDLGPFgl4JuT7FHt5XCQlLkTjBSoXwwHruDAKC/QuSSI5XHgfSLA62rD4z9alHSJJgb78MSBISybhAO0a8N/u19tIrFJDm6R16f4awHIOEdwLLFErNaICMRkv0UGMua6RCaVx1AEcYjyZGmPY4GKMykXZp6yaUCMwRPESCv+qmlE4wjK8GZTq1pYLWlaJcxsQUT3kxika44+bSrwBPd8lymlKRaJskbjHLbyLLlLrZTzRGiMherX7puLQP6Up6balRNwJw+lWrW0SncZGShxHuNYmzbSi+5yJYSvlhmRqzDRvTGCUi2o3BJ5/Rz4yaajUd497kAmM3mG4Yq1+bMtXVShAkNLEm9RzJz6Da0FugNVlRwgpZiq8CMh+XI4RM/JjaaOLoQOyXDBrYRh111rboDP/DK3YrkUy41daj1vaZ3C5QiM/cdbmsWIDMdcC2fC6662NgbylSarSRFM9XsetzL9YVFOKdFWY5REYHqZZudaJ6geus2vB2h4IG/mNf3YoD1KyeYKJSYPRPBQ65GBaw7URpAxh8ye8NrN1Z1KJxERs8wyxSqrU7NpEYZRnuNxGo7iWe+mMqatBOg13cHsx4x/cPVmCiUogRQoFJ3gshoWCfCq4ykdShgdrWaJTFujI2TiDNKvYsjh2jPlUx+drQoxSS7X5tK8Xg9R+oeoZfoFZoeaJ0F5G47CxdzSVJkdIZH0Zd1cPgjLT7X8ltAWkRQq2nI+jTO6QhcjJWRaq6SDN2qyrwnqbdqUFGy8FlWBwaidYItef5/Q1TKvGDAKfQQAbQEBGMWYg9W7krSTniGS+1tfJe6DqaBerxEHmBkyy04t2uC2jqzTrKEmt6f8N4S5ASjw4H6iMI+TZVvaV08Nk6BjCc0nfDziwWuaUFPPhxn82rVtYYQlIiBJuuOmq5NLUdno6SLxuy8/I7m2dfXWuBbz2rqyeuYqCjAzsGY4Mx1V2pdvIBY+Gbo3pO+8bCyy02hlNMaqDWT10dBRAxTeN462sy1d2nQuAeCwTiJpPr5snASBF2GI3fZtkZ7z7mH9Q3tOjSgmemIWFAEEEYET4HDdHY3Uc59Z3He3nNDpz10YoURHDA7rlbiWY6v7VJMnqbJutJjDeOtjaiEtNoYlOwZX6jf1sO5k7tlSdIUdKjDvLH9I8znczQ/p7sOlPIhSEiMp7BqJ3N5g5rhD16sqWPiKVONxwgCb4SG5so90HTu+TbyrULEFpB3NWe1IsTdqiPCr0Vfxix5CGnS73NtzOmhPVFMngKNtx2Ku4wacORl5jyBDNqqOCIEAjkw5fZx0TFNpAySpSRwBAbbl2GmF61rtS9F2SiErRv2E5HNhAVqhmMsyMxqbmIwu5p1EYpahW1aIcJiqJV8oBntj4drBRvAOEielPEux8S0EjGNx2Z7GhqisnT95YexS7FwNxONo3gars2R6xfvKQq0s6wEyA1jXm12qHxQQF3YKw3tb0UkSeq7PbqNRwkQTdC7q8ezTpQDdw9mRqh7QKdgBUVuuaNmY1cGd6PSEPEhSVAg3KGO3I9SbmcGjNs6lcZ620p3D3DSajI9X57WwRHtfHrqLCgWRiV0m61i/L29m6LvFN2WX21ty2NdmQjl6FsIIPUdx63tvbx9x1ybqOBmNvl15tqBZI6pOCpjP3Dc0igBQinHgW5UnHn79b226eFJl9j11Fjfk1tcoXK0qWJusqw6xHUBewB67W70VCKeU8j8p1XZEt6YVoeCBE8vZg9YVaJyiOr+uLG6KwnfGBLT9MwPlVeNjFqsrtSdFUVJGB7w2HHe1en1WU6SZgThG7Wk9D8rULce8CYfMLxtDFpMeh5cP0PBaQY+Y2jBrjumA6LwRGeIZAdP1IIUFHUtPkc2IUquHindlKdIytg4ahgWm4tfSLsT4YQ7R1soAunKwUfMon+UerKDwKeKsomcVQuH0jBpE0JZMAJlmWq6qCAIX367uvZm3DqCihRpPYh2vSToL8QnH8yfUezKtb1E+cKi8To4KEwdZOG9vaw5DV39FBBBEQdQIO0YtSOtJCOEXg+f6RSElVmN17WHbrEcQz92i/04cvIro5+Cu+AmgnWL07pamQafVlIoioPUEDBV6TsI8jA6m64zjJcM5pRlF8l+gU5657ioDEXpO5magV8lXfFg+ITT7jyZRotMSowMicsfdijlyPuPUMkooeMmOAIIiIQOIhA+h5NtWvjP/wDQ5svUVSkTBhrEwdoYtRqWSJiGsXfbc0XGiqdkr0EwSIwMyBkNhn5sKpXZtKol0qBxSq7jeN7FXatKYvkDC/y43teTO+cMcRvvG8MFJo2zyKTimUmimyQbIwVMbj92Y6r7Rul6Kv4atd3H3gxAuQRAi2Dgb9wuVuYTTOzLtcS6Ng5GY+zNujLIKawMzvMS2NKlLICVUqhnEJ4pPtyLGaN2zRZ/iOlWvpIhzIPV7I4eBlMndfiK2FkWvPx1bE/0tjYzaX1AngpuvX2Yk4/CVtLY2N0SIhequ4WdexP4b386f6WxsbnngdjT4dh824d/LtDY2NEVElE7/H1aLE7/AEbGxgBZZ0bjv9G4Vf1k2NjZhRoY7D5Nt53VbvNsbG3QWdnD848g1p9c2NjaOAdizWfzfm9GXnN36U+jY2M8cHQzmh91e30aWgd0/mLY2MUYtUTv/t82YnPdGz0LY2NNheCY3jd6twn5usWxsYE0VxfxZa7Yf+kXtT5hsbGro/UNrYPPk3p6+UsapHeRv8202N1zyc0cGJuXtDEau+bY2NjRkWiW0fhjaPVpHXf3NjY0ixbo3cT+drbz8YbGxsZZARzTvwz+VTedpx2tjY3Rp4Izyf/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113" name="Picture 17" descr="http://www.woodproducts.fi/sites/default/files/styles/threshold-1382/public/img_0136web.jpg?itok=8-YJ-3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19" y="3746204"/>
            <a:ext cx="4201503" cy="2792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Прямоугольник 9"/>
          <p:cNvSpPr/>
          <p:nvPr/>
        </p:nvSpPr>
        <p:spPr>
          <a:xfrm>
            <a:off x="293187" y="260648"/>
            <a:ext cx="3414717" cy="461665"/>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ENGINEERING WOOD</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
        <p:nvSpPr>
          <p:cNvPr id="12" name="Прямоугольник 11"/>
          <p:cNvSpPr/>
          <p:nvPr/>
        </p:nvSpPr>
        <p:spPr>
          <a:xfrm>
            <a:off x="5101806" y="2393503"/>
            <a:ext cx="3884577" cy="3046988"/>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Wood products are suited to almost all new-build and renovation construction. Wood structures can be used in different applications in buildings, be they tall tower blocks, large halls or bridges. In addition to structures, common uses for wood products are windows and doors, interior decoration and furniture. Building standards regulating the use of wood vary from country to country.  </a:t>
            </a:r>
            <a:endParaRPr lang="en-US" sz="1200" dirty="0" smtClean="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There are many industrial alternatives for the construction of wooden buildings, from which the optimal solution for a specific case can be chosen. Common to them are highly developed industrial prefabrication and fast construction. A wooden building can be built in half the time required for traditional construction.</a:t>
            </a:r>
          </a:p>
        </p:txBody>
      </p:sp>
      <p:pic>
        <p:nvPicPr>
          <p:cNvPr id="19" name="Picture 19"/>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descr="http://cartoon-animals.disneyandcartoons.com/_/rsrc/1472859099259/beaver-cartoon-images/funny%20cartoon%20beaver%20carrying%20wood.png?height=320&amp;width=3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5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TextBox 17"/>
          <p:cNvSpPr txBox="1"/>
          <p:nvPr/>
        </p:nvSpPr>
        <p:spPr>
          <a:xfrm>
            <a:off x="5004048" y="4901098"/>
            <a:ext cx="3960440" cy="400110"/>
          </a:xfrm>
          <a:prstGeom prst="rect">
            <a:avLst/>
          </a:prstGeom>
          <a:noFill/>
        </p:spPr>
        <p:txBody>
          <a:bodyPr wrap="square" rtlCol="0">
            <a:spAutoFit/>
          </a:bodyPr>
          <a:lstStyle/>
          <a:p>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BUILDING PRODUCTS</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2"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15" descr="data:image/jpeg;base64,/9j/4AAQSkZJRgABAQAAAQABAAD/2wCEAAkGBxMTEhUTExMWFRUXGBcYGRgYGBceIBodFxcYFxgaHR0dHSggHh0lHRcVIjEiJSkrLi4uFx8zODMtNygtLisBCgoKDg0OGhAQGislICUtLS0tLSstLSstLS0tLS0tLS0tLS0tLS0tLS0tLS0tLS0tLS0tLS0tLS0tLS0tLS0tLf/AABEIALEBHAMBIgACEQEDEQH/xAAcAAACAgMBAQAAAAAAAAAAAAAFBgMEAAECBwj/xABDEAABAQQGBwYEBAUEAQUAAAABAgADESEEBRIxQVEiYXGBkaHwBjJSscHRE0Ji4TNygpIjorLC8QcUFdJDNFNjc/L/xAAZAQADAQEBAAAAAAAAAAAAAAABAgMABAX/xAArEQACAgEEAQMCBgMAAAAAAAAAAQIRMQMSIUFREyJxMmEUgZHR4fBSobH/2gAMAwEAAhEDEQA/AAjqkrdm8p1pN+3A72K0SvV3KCVjcDw7rMVJqh0qS0WT+3nNJYRTuyUJulz8KpcDcW8rcmepRaotaOVfMXZyVLzlzYiExnJQwIlwj6MlUmivnUniCBsk2USmlHdUpH5TLhcwpG5HbaYfmjHjfzbfwRfDeOh5lgVD7RLElBKxq0Tw7vIMVotaOFStF2o4HR84pPEMKYUWUujgrcegfNurJEik7p8r+IayEmAuUMMOAMjui25DEp1KHuyhK6Eg3HrZ9m2XAN4EMR16kNZ+GDeAdYP+YcW2HOtQ8ucRzYMIGf1A5VE2LJOKIp4kSak97PPB+G9ChksR/mTDmCzSHJvtA7RCO+YbFy7wI1n3n6Nm2FUJLyjP0d90ojNBtDhJXAFuHNKCiEgwV4TFJ/aYFnsOx1/n+5oaTQELEFoSoawPIy4RYOhtzFVNKWmRMdRaZNJSb0/tJDE6R2bdmNhS3RyBiP2riOADUHtRP03WHgymg/3DkNzD4YbXaJHFJ8Lwj83uGvO6wei8WhmCD92AvUKR33bxGspiP3IKhxg3VHpIM0qBGYIPk2do22LwMrqt0ytCHLhGfNrrqlu1XKn1tDLKaWdu1tpfoN6BtTLyYWjemxsCQcjr++DdWNvn5ssunvheFOpQi1x1Tnw8Kt/u2EphsbR5N2lJy2MLTW6h33RhmDHfi1pzWblXzQ1GXH7tqFdlkDd1kWr0iqnLya3SFHA2RHccGtomJKCuB8m6sTu5thdwKe1G7NxWNi1EbgSfJqwqR6kmw/lktI/tgx6Ovj6/5bcD192BlNi+9ob499CF/UlSkq4EEc2hFIeu4n4bwgYWQo8EExZliNm2X2bqEdfBt2N6joWf+Qo6u/BJOC9E8FQPJp1UFChF2qB2xBY6tykxBAIy+2LUnlSuT8iQc0iyRvRAsaXZlq1gDreqSbLxMcvsW7dLB7iyNSphibyqjcl68AxBUFjf8QE82pUmpHkYoWnYUKH8wUQODLjsotSLyQPkC9abJ8aTLjduvbkIOD0EawW7RR6Sj/xhY+h4k/1WWgW9npUR5H/6l/2ghijXHz/fzDJoChJKojwrmGrrQEGCgURyNpJ3Fp3ZMYIeKSfCtpkUudh8kQzwatolTKgSQJiKc0iKd6DdyYXS+zrl7NKQk/R/1vHNmZ3VyL3ain8qojhNoH9GWk6SA8T4gJ8ptnayFNPAjUnsk9H4ZC9QIjwMCwd6h47MFpO8N6egAySoKh8q5EbDm3D9whUnidzwRG5Qn5ttxjzii08o7i1I1Ay3pMixqh9p1CSglY1RSeE08mJ0/si7XNEUHiniIsIpHZR6kWgCtOaCDyE2Nph4D1Frajrvgg5KFn+ZOj5MTDsiBSqWFr0WG87NGUnuncWkotYLdHRKnZ+kwB3d08GDijcj+VQ7ySk5jHePWLSOz4SDy4wv3hlmg9p1jvBKxmnQO8d08GL0etqO8vPw1HBWgeM0HiytMFrsvlykzhDWJf0y4hsS7VgoEa/dPq0vwzeFyzUJfuDbXETUn9SZ8xAsA2cJSrwS+kgjl7NibJuO77D/AKtMgxmDHbPmNLzba0hXeG++G8TG9sLZCXe/n5ewYfSqkcPdJbtMfEBA/uSYg7xsYoHJvSqI1zHET5NgUbyneJ8xPiwsNi297LkCLp8oalwWOMQr+Zqb6q36L3QUM3ahE/pXA/zFnJJBmDPnygfNt2OuoHkWN+TKbQg/HAISTYV4VgoP80AdxLTQUREAwOIj0WdntHBkoAjI+xh6sLednHAMUpLkxjF2VO4nOAglR2gsNsR1rPsXg8Wk3kcWm/3ke8kHXAR43sSfVPSEyS9Q9HhfIgdy0Af0lhz9wpP4lHeogIlTkh6ngIPB+1tsfTGWpF5RI7fIwUtB1FrbusXiRFL23qUGFOUO1myh8gq8JilX7TNu3tDWi8bxNlbksofbCWGH3VdKELbvelrbitXKvmgeHNlV1SVJuMGlNJB7yEq3MdyJS0fA5O3gV3VgxyMfu3Sk6gyT8d34VJOYUWuUenvB+G+iPCtmVE3pNDWE7R78/dtCPUfuwN3Xj0d91a/LeeDWnVfOVd6KT9Q9fsxontYTjqO3/Ew2AjA9bG4cvkKmhYOMjHz9GmKTqI1x+7CmLZypMokDXHDrNlmse0qULsu4KSMYqE8YNH2lrqMXLuUJLUMfpHqym8SsnRQSLohm2+R4RbPRVKSqRMdS9EjVa92ksm61+lY8jjxbZdhQuiBtMN3eTzbj4SkjROibgYEHYfeDK2PaOFOUxmC6VmLuIa0ikvUCYDxOY+zaoqoy7qhehVx2RubZdFBiIuycDNJ33NlxgDfTJkJdPxdBQ3ENv/YKEkrOxQBDQPEC9SCk+JBaV0p4JoWHicjf7s1rtCtNYf6/uV1oCTBaCg+JMYezdh2bxBf1JMFcMWuuqwQdFabJ13Fu11YgzRFJzSfRttvmLA57eJKgNSqC6e99KVHXoKG+4sIpnZVJ7i4fS8HkbmZ6S7WnvpDxOcJho3QB/DVLwL92F0+Qp8WjzqnVA8dmaSnmOLUvhvU6w3qSwBJQKNRFpO7LcWpUupHa52YfUiY4XjmxUh1PyIFErJbo6KlOzqMuBkx+g9qVjvJSvWg2FbxNJ4BpqX2bVOwQsZY+/Jl+lVUtBuKTkfdjYaixyotcUZ5K0EKyVoHnonixMJOCgdSpHcfZvMvikSWOLXaDT1o/DeKR9N6f2mTLtRnFnoCiPmBSc/v9y0gniFbZ8xA8mWqF2meCS3YUM3aofyqlwgxWj1rR3mISrJUUHj3S2pk2X1Owb0x5+ym0l0m4EjVH+1Xu3YdSksjK0AQd4k2lKUnvpiMxAjh/hh8i34Zsu1C4g6jon2PBuPiwkQUnXKPmDwaR2oHundeOB9C3ZyIlqu/ar0bfAG/JEEjDlAD1T5NikZ+3OY8mz4CflMDqMDwV7tsoWnEHbI8bubamG/DKlNq109EHrtKx9SQocZ+YYarsylP4D166/Kq2nZZeWkgbCGOF7DvJIOcPUQbsQVMQPnxEFci2T8GtoVKRVdJTElDl+MwVOlf3JPFhz6wn8VD5zrW7JT+9EU8Sz4qUTG6cZHmIKDJnauv4oUh1IQIKh80hdK6eLFJN8opDUl0yomjJWIu3iV7CPdoHjtSbwRrbzKsX6kQKVKSSb0kgyjiJteqztdS3cvi/EH/yAK5yPElr/heLQfxLTpnoDukEYtOmmkyUAoawyzQ+2yFSfUeGt2fQwhxLGKNWNEeydvrB8KwU+YAO4lpS0pxHWrCQQD13kUn6S0r2sVIQbD5c8Cc5NWNAXCIKVDCB6DDqwi7MFXwiBnEww2FhG7DLbV2coeAERBULyBfDezFRqzotkaJ3pmNUiyhRlPEG0qcTexd38NQiUiO/0ZpRTEi2keglPEY3Eeo3xDdJ4xxEJ7Rcrc3VmV8hncNhvSdrYRgZE4GE99yt82QjZwXYUMCNQjD9J0huLch2pIihUtZin7b2mKc7xtiPUcw2wTGN5zEAr2UwpB3NELt8AYK/hk4junc0zxx80IHxu5jfiG3AGV+YAgd6D6NF/thMoJB+mMtovHNhz8gtfBKbREwl6MxItEhCY6C1OzkqX2bEqUDFYiPGmR4j1aZL0KMJPBr0VexbcMPK/v8AUb/3L5HeAUM+pNxFy9PgVwaR27h+GuB8CvY+jcPQhUnibBzF32Yu8f8AQKsr/X7Hf+2ep7pC05FoSUA6SVOlarvZpnaXrvuELTxbtdZgiCne2Lb2+a+Qe7xfwcFCjOCXgzElNEtCVyMD9K7+LTihJItOlWdUWq02m/DEH6QRgZR3NmvJlzj+QdT+zrtWBR5HeJMqVjUoQqCViOq7ZEYsapldFUUoUUJOFqJ36LVKPRkPTBaUrBzlAjGML929twdMFNLkDf7R4LhFpkLeC9MRrDF1VG8Sf4aykSgHmkncYxHGGpuKXbcwtoUR4kJKhymx46Yd3krUKsig6KlOzkLt6TJjlE7QLHeQFa3UjvSZFhKA6fCIIOtJ9mge0NaJpmNTZ2gOEZDdR6zo735khWR0FcDIlrpQRIK3LHrcWQhSgZLAO1rFGp60fhLUkeEkFPAsLTJvRksDqpZA00GGd49m6dEHuqhqj6GPmwKjdoFp76IjEuz/AGmR5MSo9ZuHvzJtZHQVwMixpkmmsovXYDdI8DoloH4dgEqITDPRPsW1S34dJtW5YJVedQwLKdPrJT+BuSCCEi4QUJ7YFt8hhBvBlZ1qp4SgE/DECAbzMX+zJHams0ukm0ZmQAvMoMyl2tSil2m0qzIRkNZM5bosp1x/p1T3ii9Up09UYkpSoiGoREIS92ro7b5K6txjwIbyll4qKjuyaw6a9TOzdIcyeuHiNZSYfuEUncWrIoOI5Fu249HIkyZ01t0lqzmjrF92serX3SSL0mGoRZGOkEKverR3FqTsJDXKRR3j1VsvVhUAMCJaiPJqtCfIJhaEcjI8DNjtFdtN8DIoOqQ/RJSXbxP6kn+4E8Gz/fkf+F6Nlg87YYo9cNWsNCU12jphHwxvqztOoGy+BX9UgsbcFBmaiUlDxMUKC04gYbU3pOzg3nNm0NGf0m8bDfxbHD9SFRQpSVDIwUNuBDCrIygemhOR2BXooTG9tEYGR1wnv7qt7LFWdrQZPxq+Igf1J/yzRR3wUm0kpUgjCYhsvG6TLRJprJhEZERhtiPUbohshdjlEz3KHq3dkShuBMv0qw6k2oThMHI3n0VvbUCzAqJ15XK9lNG8o4VhPUIEbU+oaUiMiI6oGW69O6IbIXfMMI3/AKVBg1eTJtYK4KhePiJ5jfeGmd0kGUY/Su/cpuwqcMclSVuVjvblblKpETyMAr2LCmsBck8mB0kHRJdqywO+4tqkPCkfxUgp8QkwisK4S5NhKrZnFN4EL45bmAU6nreHSMo6KBGAJyEcLuOpiseCig2wpWVcpQr+BGOZly92CPnpWq09UVE5nkB1sbhKeJx68uhHSKYh0LS1WfM6hDyBbJeC6VFtI1GH5T/19GtVbRQ8VFINnFSREbIY7t7DaopLt8qKyUowTMFWdog3avO5nqhBzAWBYyKJDgJMklToMptK0VaPRngGgoK1fYt2l8IwUmycxLiLixJ46OICxmmSg0dkKlJ5qVJQ3ttj6ZD1bygNS6gcvTaCRa8Ts2Fj33NQXVdIR+GsPh4VCyobwP7d7MBoojomB8KpHi3S1qEAtMdvoWO5rIVLwxQevkRg+dl0fqEv3DR4wLaVVoM0KvZwWhCxAz1LERxvDCaV2aQIqdlTknFBinhCzxDNwxlqtcC6ty8RfybYpKVSUAWKPqPSXYipCXyfE7kYbCYcw1S05eGz3Fn5SClXA37mFPopvi8kRMhAqIEwCSbMCIgbjybijOlKNlAibRicAI48GmcURRWXSJkXnIFJhv1MxVdVgdjQJBvOMduPJg7M5KJHQaqQkfUcTInzBYh8FQ+b9w9REN2kqHyhQxKT5gerYl8nMpPDylxDLx2QcpM5KVQ0ncRmCFffmwindm6G+Ok5QFZgWVb4QJ4lj4GII2iXNMuIbFkEaQBH1DyUJM6tYZPcI1K/09d3unik6lC1zFlXJTDnnYt8kySFjNBn+0wMdxb0ZTiHdUU6lTTxblaykRWmQnaEx1vDNvfYyfg81VUY7q0A5hSWlR2bSJoUt3+RRI/aYjkzOHofm2Tf3Qbwn5b84R3tOKLl7/dh6jWDoUVXIpKqqkjurQ81KFk8REcmprotIjOjLP5VII4kg8mevhYkR1jqLbU7T4iNTBzvI1JYKdPqdDzS+bBSb/ZQ5svU+iLd/iC0nBaY9BnKlIDsFVoBOIVjCZ2nmy/WPaAEfw06iozuIwxvxi2jJ4YvDVgFQxjEeIX7xi01Bp63Jtu12NaZpP5hmwh9SVoUVCcSqI3tZo1KQ87psLy982vVkmh9qvtUhcnwDtRlbE0K25dTZiiCnBSTdOI3G8b28mMU3izrE0n2a/VdcPXB0FQHhM0q2ZMHEk4eD0uxlPIKv/SptATxjkYA+ymC1X2lcvdFf8JeSu6dh9ptFWfaEkFDoRwClTnGAsxnC+ZyZBVGTdBam01DtOmRDwwndHu3jaJMtVhXa1xSklKI3Rno3zyjhqYa/elRJJKjhGcbgPT9zQvboZkDcL+UT+pgy8NJLJjvO4m7UMPfg2IOO4DrMtDWNNQ6SVLVZwGeuGJy/SyjW1erfCwiLt3qMzhM4CGAYxg2UckgtXfat05JQn+IvGHdBumcdg5RZfTSlPlW1Ktk53bBCTVaNV4Mjcxyg9mIzQSDmPUXcWvUIol7mXaCQkATR5Mao1KWiYMR4kHzDUHVW0h2O6HidUjwMjxGxp3JSTBJLt54FAgnYDftEmlKnyUQyVd2meJvg8GqSuFxZholfUZ/JRsLyVolvP4iMFCwrMdTaRQMNIBac2VCz00z05TlUJEPE5G/i0QlIEoPhXMMgUCsHjv8F8UjwKmObH6N2wI0aQ6l4kzHA+7akRenJfcOvaOLykp1pmng3CXS0zSbQ1ezboNOcvfwHoB8J/6mbWHiYd5JSfEi7eGV6fYN7XDKyXqSZiCs0yO9tUmr3b0ELQl4DeCADwuLWii1eA8GYkpofgj5VQOSpFlqSDaeOCNxRHaRZCEjUdFXHFplO/qhqWPVuFvVpkoRGuYbHdJRrTsmOBbXHs22XydqSoXpO0aX3bAuMpK1GfnBQ5tIj6YH8ph/KZNtRCpKAV/KodampSEsrlwm9MUnNMx7huQpaZkWhmn1h6tY+FHuqifCu/cb25UYHSBSdf8A2HrFlcaG3fmRO3iTcYHh9jwDA+2FPKHYdCSnsibtG4xhKcYcWO0iyElSoQAJKrpD6hLiG8h7WVkXrwXgKMZ4AdwbcSzQTbGSWT0KhpFkJhIQA3BriHORI1H7t5tVFdPnYglZhkZ+bNtA7VAwDxENafZtLSaK+peA9BXzJjrF/u1WlVq6dmypdkwjDoNJ/wAu5sFYWIJBMLjLVmW8+pb5T5anir1HXIYDYLmWOneQXYZplKU8IK1FRKRM70+oYOO6dRI4iI5gMQVdDIqTx0k+TBKTTwFKS7FtRgZQgkiekrC+4RLMkV4So5pSRON1+XeHuy+8fKWT8ER+oyAgYyzvLG31AJUkvlWwRJIkkZS+aGZaCkCBBykQ1otIm+Tirq2W7SA9NvAmE/v5sacPErEXZBGKTd9mWqUiBjgWHGlqQr+GrSGIu2HDcz1ZN8D07WQZSInZV6Fihuht5CHmpkuru0wMEUpIScFju8b0nbJmd/Wbp07C1LFkBIE4lUyZZzAm05waHhJMun3PAS/tZar3tQl0Sl0A8WBCPypMcc5C4MFrmvnr6KUxQ7ugL1CV59GFOnB2hmjpds0p9IrUumPniyt4orJzw1DIamnotIBkZHItfcUQK25NYVUkcGo2iaTMozH6tpq0XHcWAoq14juzGSvQsQolJmAoFKsj6G4tGVMtG0PVXV4gwDwQOeHHDfxYwuguXyYQSsHAgHgPbiyE5PXXWpr9EpKkTSojPLfGXk3O4NYKN3kNUzs0Ifw1KELgolQE8CZjyYMt0+cnTdqhgU6Q4CfAMfoPaPB6nKY9Yz82NOXjt6IpIUDh1/lhuafIu5pUxIdPHb2co5p9WlKFpmNNPWDMlO7POnhtWYK8QJB4ie6Y1MJe1M/d/hqD0ZKglW5SdBWyAZ1JMG5MGJCFXRQrV7MTole0pxK3bRkrSEPMNSeqdqNl4FOl5LFk8e6dxLcPAt2cxmzW0ZpSGug9qHC++C7V4kzHC/kx1y9DwaKkPk7ot5vF2uZEDmJNiXK0mLtc9sCxuyctFdHpIgDC0pByVMNp5RwZqQD9SPZkyidqqQ70Xgtj6h6/5Y5QO0lHXCanKtc08mFJ8EXCUeQiaICIu1ROUYFtf7pQktMdt7WA8ChEgKHjQY/4buBIkQ8Tkb2Rwp+3g2//ACI0LSoQB/SqfA4N3aKb5DXpJ43hq6qMk902T4VNHSKQpwlSlySkEk3hgpNZQXCLw/yAvbCmABLlAAUuBVAys4cTyDQ0KqkF2EqSlYhcQPW9h9DSX71T1Y7xuhdquw1Mx0eiwGiYQwvHuG034OiK2x5AFN7EuFfhlTo6rv2n0gwaldmqU6mAHidRgeBlwJb0ILIkoSzE9+ptPaQhKVLJkkEnG4RlGfFtGTWGJu8o8vfvFQsqSpKgZggg826Rdf5DzaN5WIevVPFQBUZAygLgBhdBiKEiAnDrX6NZt1yMl4KzyjrUuy9VZQYCwg3wuJVfuEN7cvaMAiyABYlAZYFiC0WkkfMnoFqz5+LNtRAIkqOMZbyWS74K1XJRGmmybww6kvQJEEquKQIkjMD1a+miPVqtJCkO/EQLR2JN2+epilFqh2kRE4maozJ/MZx1FmUksiuLeBQFXvFjSknwjHaR6Szbf/HAShDV1fuZye0KWrOF35h6hqj6har7vt9p7Wb1BfTE97QjtGXXWoNSXV5vQZD5TdDVl5bGcnlCxwzl0fMNVXRBfjmOp+bP6lAcBbozvCBBxB6mGIUeiAnwnk2UxFl+iIGkkiWqd2cyxSjAbRmLxtDaT7Al0ac0HBQh9QY1Q6IUwiLScw3VATIQgpOXVzHqDRZRdzGKC0XqFVCiB3VKVpimBDVKVUIuKYjYzHRqOCYuzZVik9Ta8lSTJ4myeTSk7HTURDe1QRNBh9Kokcbx5amqh/ZMHgsHM3HYoS3S2N6Q8qoERE2F02pAQQUxDLvksoKenL6WKgHXX2aR08UkxSSDn7/dpqVUC3f4SoDwKiU7pxTu4NQNIsmy9TYOu47FCW4wLOpJmcKGWgdo1CAei0MxftyPkzBRaU7ejQUDmMRtB+7IcOj1Dq9tu1FJBBIPA7vtFtSIyheB7pNDSsWVJBGRER78ODBKT2cAj8FZdfT3kbIHu7rLV6F2keJgFgPBwO44sfoNaOnskqgrwmR3fZtbRP3REim1Y+dzU7Kh4nc/5b+BU1RzSge6qML8xtF4O1vTVuRPriLvIsKrKoHL2a0CPiF4/UNJO+LaykdZPhio7pmBmG2qjJVNJsnkWs0zsu9RN0u2Ml47Fj1mwxbxbo/xUKdwxPd/cJDfBmsfh/SWnNLfODEFSdYN7HaF2nJ74BPiGieUuIYO4fxGYOybaeUEGaDA5YM3JOUF2h2o1du1gWoH80jxu5sE7YVgDZcOyYGBWMpgpGd0TwZc+IpHeEGIVW6iu2YjI4RgB7MG+LFjopSsN1VRQlIhP14e29iqB17H0DQOXIvuOY9cDw3tZTaH1DMX+x3FpfcE3bo766/wWS/9SKzSl2HKVALV3tk5R57gzc+pSEJUomASCSMoavZvMacg0hani4EqJMCIgDAQ2NWKvliwTsXXYUnZxDXXNNIEBaGxRAaz/wAIRN2op2aQ4Xt0mrnv/toVrCgI7jBnb+5agw9fl4oFwLRuKyDYGYJHeOocQxKg1AkKDxSviLwJAKZ4JTcBsntZid0YJEEiQ+XEDDaNbRKcQmmYMyM9nUWhKT6HTiysHAuhA5Zj6SbxqLVnlDgYpkboYHVPyLERBQzzBvGv7je2lCHemPFC4fUMRrZcj2CgIm6B6uJ8i0FJSlIiYCOEJKOUL0lpq1piZpTAnxRiBv8AmHlrYEt4Y6ZifEZxGR1bLmdcZA6eDmkPbRugMstue0NWUjqUD1q5NafKAEVGELjjuOPmW4cUBb06QgjK4q2wu2Xymz2ILlZui9KbHyKjETGIIuji1ujPLgoQOY6mGdnVUu7ISkQhy9xxDDqbUuYln66j1qZ96qhdvNgpw8KTEGBOIuO1jtW1qLQC/wCGvPA7/dgTyiPHZMAVDKHpj5tI5KVCUx4cRsLTlFSKRm48HoDt+lXfED4k+bXkhUMHqObIdW09buSTbSL0G8bD0GZ6rp6VzdqgcQZEbRj5NH3RyCSTwGHCBe6XA+E+zWEUsd16myc8Ps1QPkr74snxBrClECCx8RHiF/3Z4vjJzTj5X7/r2d0mrwoRDAqwqgEEFMdrGnSCnSdKiMU9XNMikIXJQsqyPuwcE/sww1pw+6POaTUKkTcqgPCqadwvTuaiaUUaL1JRtmknUrA7YbW9QpNWg3MFp1UgyKYhh7o5OqOrDUFAiPsffHfFs666LWqV2eUiblVnGyZpO7DdBhjx+UGD1JRrvSf1Ql+oBnU0zODD1Ar967ko20/VhsVeN7MVBrl09gAqwrwqlwN3kyRHEG/hxv8AMNwobuEPbyZqshLTTPSi73HrVA7xvaB7REqvHAYbLxuMGTqvrx85lG0kfKqf3HIbWY6B2hcvIBR+GclXblepgw2kXGUQdTOyTsxU6JdHN2RA5xTCzyB1sNe0Gkur0B6nN3JX7CZ/pUdjPJSDPmPcfdtF3v4A+xPNimxlq+RFdUpD0FCTpXWVAhQw7pEWZKtoNlIhPbAHZG47DBiS6ChRiUgkYw0h6jm2g7Um7SGvyjdujuZZWN6ia4ycIcAGRKTl9j6NICReN6fODdIfJMjLUevZuaa9Sh2pajAJBPDLGPFgl4JuT7FHt5XCQlLkTjBSoXwwHruDAKC/QuSSI5XHgfSLA62rD4z9alHSJJgb78MSBISybhAO0a8N/u19tIrFJDm6R16f4awHIOEdwLLFErNaICMRkv0UGMua6RCaVx1AEcYjyZGmPY4GKMykXZp6yaUCMwRPESCv+qmlE4wjK8GZTq1pYLWlaJcxsQUT3kxika44+bSrwBPd8lymlKRaJskbjHLbyLLlLrZTzRGiMherX7puLQP6Up6balRNwJw+lWrW0SncZGShxHuNYmzbSi+5yJYSvlhmRqzDRvTGCUi2o3BJ5/Rz4yaajUd497kAmM3mG4Yq1+bMtXVShAkNLEm9RzJz6Da0FugNVlRwgpZiq8CMh+XI4RM/JjaaOLoQOyXDBrYRh111rboDP/DK3YrkUy41daj1vaZ3C5QiM/cdbmsWIDMdcC2fC6662NgbylSarSRFM9XsetzL9YVFOKdFWY5REYHqZZudaJ6geus2vB2h4IG/mNf3YoD1KyeYKJSYPRPBQ65GBaw7URpAxh8ye8NrN1Z1KJxERs8wyxSqrU7NpEYZRnuNxGo7iWe+mMqatBOg13cHsx4x/cPVmCiUogRQoFJ3gshoWCfCq4ykdShgdrWaJTFujI2TiDNKvYsjh2jPlUx+drQoxSS7X5tK8Xg9R+oeoZfoFZoeaJ0F5G47CxdzSVJkdIZH0Zd1cPgjLT7X8ltAWkRQq2nI+jTO6QhcjJWRaq6SDN2qyrwnqbdqUFGy8FlWBwaidYItef5/Q1TKvGDAKfQQAbQEBGMWYg9W7krSTniGS+1tfJe6DqaBerxEHmBkyy04t2uC2jqzTrKEmt6f8N4S5ASjw4H6iMI+TZVvaV08Nk6BjCc0nfDziwWuaUFPPhxn82rVtYYQlIiBJuuOmq5NLUdno6SLxuy8/I7m2dfXWuBbz2rqyeuYqCjAzsGY4Mx1V2pdvIBY+Gbo3pO+8bCyy02hlNMaqDWT10dBRAxTeN462sy1d2nQuAeCwTiJpPr5snASBF2GI3fZtkZ7z7mH9Q3tOjSgmemIWFAEEEYET4HDdHY3Uc59Z3He3nNDpz10YoURHDA7rlbiWY6v7VJMnqbJutJjDeOtjaiEtNoYlOwZX6jf1sO5k7tlSdIUdKjDvLH9I8znczQ/p7sOlPIhSEiMp7BqJ3N5g5rhD16sqWPiKVONxwgCb4SG5so90HTu+TbyrULEFpB3NWe1IsTdqiPCr0Vfxix5CGnS73NtzOmhPVFMngKNtx2Ku4wacORl5jyBDNqqOCIEAjkw5fZx0TFNpAySpSRwBAbbl2GmF61rtS9F2SiErRv2E5HNhAVqhmMsyMxqbmIwu5p1EYpahW1aIcJiqJV8oBntj4drBRvAOEielPEux8S0EjGNx2Z7GhqisnT95YexS7FwNxONo3gars2R6xfvKQq0s6wEyA1jXm12qHxQQF3YKw3tb0UkSeq7PbqNRwkQTdC7q8ezTpQDdw9mRqh7QKdgBUVuuaNmY1cGd6PSEPEhSVAg3KGO3I9SbmcGjNs6lcZ620p3D3DSajI9X57WwRHtfHrqLCgWRiV0m61i/L29m6LvFN2WX21ty2NdmQjl6FsIIPUdx63tvbx9x1ybqOBmNvl15tqBZI6pOCpjP3Dc0igBQinHgW5UnHn79b226eFJl9j11Fjfk1tcoXK0qWJusqw6xHUBewB67W70VCKeU8j8p1XZEt6YVoeCBE8vZg9YVaJyiOr+uLG6KwnfGBLT9MwPlVeNjFqsrtSdFUVJGB7w2HHe1en1WU6SZgThG7Wk9D8rULce8CYfMLxtDFpMeh5cP0PBaQY+Y2jBrjumA6LwRGeIZAdP1IIUFHUtPkc2IUquHindlKdIytg4ahgWm4tfSLsT4YQ7R1soAunKwUfMon+UerKDwKeKsomcVQuH0jBpE0JZMAJlmWq6qCAIX367uvZm3DqCihRpPYh2vSToL8QnH8yfUezKtb1E+cKi8To4KEwdZOG9vaw5DV39FBBBEQdQIO0YtSOtJCOEXg+f6RSElVmN17WHbrEcQz92i/04cvIro5+Cu+AmgnWL07pamQafVlIoioPUEDBV6TsI8jA6m64zjJcM5pRlF8l+gU5657ioDEXpO5magV8lXfFg+ITT7jyZRotMSowMicsfdijlyPuPUMkooeMmOAIIiIQOIhA+h5NtWvjP/wDQ5svUVSkTBhrEwdoYtRqWSJiGsXfbc0XGiqdkr0EwSIwMyBkNhn5sKpXZtKol0qBxSq7jeN7FXatKYvkDC/y43teTO+cMcRvvG8MFJo2zyKTimUmimyQbIwVMbj92Y6r7Rul6Kv4atd3H3gxAuQRAi2Dgb9wuVuYTTOzLtcS6Ng5GY+zNujLIKawMzvMS2NKlLICVUqhnEJ4pPtyLGaN2zRZ/iOlWvpIhzIPV7I4eBlMndfiK2FkWvPx1bE/0tjYzaX1AngpuvX2Yk4/CVtLY2N0SIhequ4WdexP4b386f6WxsbnngdjT4dh824d/LtDY2NEVElE7/H1aLE7/AEbGxgBZZ0bjv9G4Vf1k2NjZhRoY7D5Nt53VbvNsbG3QWdnD848g1p9c2NjaOAdizWfzfm9GXnN36U+jY2M8cHQzmh91e30aWgd0/mLY2MUYtUTv/t82YnPdGz0LY2NNheCY3jd6twn5usWxsYE0VxfxZa7Yf+kXtT5hsbGro/UNrYPPk3p6+UsapHeRv8202N1zyc0cGJuXtDEau+bY2NjRkWiW0fhjaPVpHXf3NjY0ixbo3cT+drbz8YbGxsZZARzTvwz+VTedpx2tjY3Rp4Izyf/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7" name="Picture 2" descr="http://www.woodproducts.fi/sites/default/files/styles/threshold-1382/public/polkky_runkorakentaminen_en_0615_netti.jpg?itok=D0Uq4a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9905" y="3441321"/>
            <a:ext cx="2912134" cy="3543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6" descr="http://malka.kiev.ua/wp-content/uploads/2016/07/na-foto-balki-perekrytiya-derevyannogo-doma-696x4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06" y="908720"/>
            <a:ext cx="440056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5148064" y="2092786"/>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STRUCTUAL BEAM</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21" name="TextBox 20"/>
          <p:cNvSpPr txBox="1"/>
          <p:nvPr/>
        </p:nvSpPr>
        <p:spPr>
          <a:xfrm>
            <a:off x="395536" y="231031"/>
            <a:ext cx="3764908"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WOOD CONSTRUCTION</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pic>
        <p:nvPicPr>
          <p:cNvPr id="22" name="Picture 19"/>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descr="http://cartoon-animals.disneyandcartoons.com/_/rsrc/1472859099259/beaver-cartoon-images/funny%20cartoon%20beaver%20carrying%20wood.png?height=320&amp;width=3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30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4890528" y="1212104"/>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PLAYGROUND</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18" name="TextBox 17"/>
          <p:cNvSpPr txBox="1"/>
          <p:nvPr/>
        </p:nvSpPr>
        <p:spPr>
          <a:xfrm>
            <a:off x="4283968" y="5992047"/>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          OUTDOOR</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2"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15" descr="data:image/jpeg;base64,/9j/4AAQSkZJRgABAQAAAQABAAD/2wCEAAkGBxMTEhUTExMWFRUXGBcYGRgYGBceIBodFxcYFxgaHR0dHSggHh0lHRcVIjEiJSkrLi4uFx8zODMtNygtLisBCgoKDg0OGhAQGislICUtLS0tLSstLSstLS0tLS0tLS0tLS0tLS0tLS0tLS0tLS0tLS0tLS0tLS0tLS0tLS0tLf/AABEIALEBHAMBIgACEQEDEQH/xAAcAAACAgMBAQAAAAAAAAAAAAAFBgMEAAECBwj/xABDEAABAQQGBwYEBAUEAQUAAAABAgADESEEBRIxQVEiYXGBkaHwBjJSscHRE0Ji4TNygpIjorLC8QcUFdJDNFNjc/L/xAAZAQADAQEBAAAAAAAAAAAAAAABAgMABAX/xAArEQACAgEEAQMCBgMAAAAAAAAAAQIRMQMSIUFREyJxMmEUgZHR4fBSobH/2gAMAwEAAhEDEQA/AAjqkrdm8p1pN+3A72K0SvV3KCVjcDw7rMVJqh0qS0WT+3nNJYRTuyUJulz8KpcDcW8rcmepRaotaOVfMXZyVLzlzYiExnJQwIlwj6MlUmivnUniCBsk2USmlHdUpH5TLhcwpG5HbaYfmjHjfzbfwRfDeOh5lgVD7RLElBKxq0Tw7vIMVotaOFStF2o4HR84pPEMKYUWUujgrcegfNurJEik7p8r+IayEmAuUMMOAMjui25DEp1KHuyhK6Eg3HrZ9m2XAN4EMR16kNZ+GDeAdYP+YcW2HOtQ8ucRzYMIGf1A5VE2LJOKIp4kSak97PPB+G9ChksR/mTDmCzSHJvtA7RCO+YbFy7wI1n3n6Nm2FUJLyjP0d90ojNBtDhJXAFuHNKCiEgwV4TFJ/aYFnsOx1/n+5oaTQELEFoSoawPIy4RYOhtzFVNKWmRMdRaZNJSb0/tJDE6R2bdmNhS3RyBiP2riOADUHtRP03WHgymg/3DkNzD4YbXaJHFJ8Lwj83uGvO6wei8WhmCD92AvUKR33bxGspiP3IKhxg3VHpIM0qBGYIPk2do22LwMrqt0ytCHLhGfNrrqlu1XKn1tDLKaWdu1tpfoN6BtTLyYWjemxsCQcjr++DdWNvn5ssunvheFOpQi1x1Tnw8Kt/u2EphsbR5N2lJy2MLTW6h33RhmDHfi1pzWblXzQ1GXH7tqFdlkDd1kWr0iqnLya3SFHA2RHccGtomJKCuB8m6sTu5thdwKe1G7NxWNi1EbgSfJqwqR6kmw/lktI/tgx6Ovj6/5bcD192BlNi+9ob499CF/UlSkq4EEc2hFIeu4n4bwgYWQo8EExZliNm2X2bqEdfBt2N6joWf+Qo6u/BJOC9E8FQPJp1UFChF2qB2xBY6tykxBAIy+2LUnlSuT8iQc0iyRvRAsaXZlq1gDreqSbLxMcvsW7dLB7iyNSphibyqjcl68AxBUFjf8QE82pUmpHkYoWnYUKH8wUQODLjsotSLyQPkC9abJ8aTLjduvbkIOD0EawW7RR6Sj/xhY+h4k/1WWgW9npUR5H/6l/2ghijXHz/fzDJoChJKojwrmGrrQEGCgURyNpJ3Fp3ZMYIeKSfCtpkUudh8kQzwatolTKgSQJiKc0iKd6DdyYXS+zrl7NKQk/R/1vHNmZ3VyL3ain8qojhNoH9GWk6SA8T4gJ8ptnayFNPAjUnsk9H4ZC9QIjwMCwd6h47MFpO8N6egAySoKh8q5EbDm3D9whUnidzwRG5Qn5ttxjzii08o7i1I1Ay3pMixqh9p1CSglY1RSeE08mJ0/si7XNEUHiniIsIpHZR6kWgCtOaCDyE2Nph4D1Frajrvgg5KFn+ZOj5MTDsiBSqWFr0WG87NGUnuncWkotYLdHRKnZ+kwB3d08GDijcj+VQ7ySk5jHePWLSOz4SDy4wv3hlmg9p1jvBKxmnQO8d08GL0etqO8vPw1HBWgeM0HiytMFrsvlykzhDWJf0y4hsS7VgoEa/dPq0vwzeFyzUJfuDbXETUn9SZ8xAsA2cJSrwS+kgjl7NibJuO77D/AKtMgxmDHbPmNLzba0hXeG++G8TG9sLZCXe/n5ewYfSqkcPdJbtMfEBA/uSYg7xsYoHJvSqI1zHET5NgUbyneJ8xPiwsNi297LkCLp8oalwWOMQr+Zqb6q36L3QUM3ahE/pXA/zFnJJBmDPnygfNt2OuoHkWN+TKbQg/HAISTYV4VgoP80AdxLTQUREAwOIj0WdntHBkoAjI+xh6sLednHAMUpLkxjF2VO4nOAglR2gsNsR1rPsXg8Wk3kcWm/3ke8kHXAR43sSfVPSEyS9Q9HhfIgdy0Af0lhz9wpP4lHeogIlTkh6ngIPB+1tsfTGWpF5RI7fIwUtB1FrbusXiRFL23qUGFOUO1myh8gq8JilX7TNu3tDWi8bxNlbksofbCWGH3VdKELbvelrbitXKvmgeHNlV1SVJuMGlNJB7yEq3MdyJS0fA5O3gV3VgxyMfu3Sk6gyT8d34VJOYUWuUenvB+G+iPCtmVE3pNDWE7R78/dtCPUfuwN3Xj0d91a/LeeDWnVfOVd6KT9Q9fsxontYTjqO3/Ew2AjA9bG4cvkKmhYOMjHz9GmKTqI1x+7CmLZypMokDXHDrNlmse0qULsu4KSMYqE8YNH2lrqMXLuUJLUMfpHqym8SsnRQSLohm2+R4RbPRVKSqRMdS9EjVa92ksm61+lY8jjxbZdhQuiBtMN3eTzbj4SkjROibgYEHYfeDK2PaOFOUxmC6VmLuIa0ikvUCYDxOY+zaoqoy7qhehVx2RubZdFBiIuycDNJ33NlxgDfTJkJdPxdBQ3ENv/YKEkrOxQBDQPEC9SCk+JBaV0p4JoWHicjf7s1rtCtNYf6/uV1oCTBaCg+JMYezdh2bxBf1JMFcMWuuqwQdFabJ13Fu11YgzRFJzSfRttvmLA57eJKgNSqC6e99KVHXoKG+4sIpnZVJ7i4fS8HkbmZ6S7WnvpDxOcJho3QB/DVLwL92F0+Qp8WjzqnVA8dmaSnmOLUvhvU6w3qSwBJQKNRFpO7LcWpUupHa52YfUiY4XjmxUh1PyIFErJbo6KlOzqMuBkx+g9qVjvJSvWg2FbxNJ4BpqX2bVOwQsZY+/Jl+lVUtBuKTkfdjYaixyotcUZ5K0EKyVoHnonixMJOCgdSpHcfZvMvikSWOLXaDT1o/DeKR9N6f2mTLtRnFnoCiPmBSc/v9y0gniFbZ8xA8mWqF2meCS3YUM3aofyqlwgxWj1rR3mISrJUUHj3S2pk2X1Owb0x5+ym0l0m4EjVH+1Xu3YdSksjK0AQd4k2lKUnvpiMxAjh/hh8i34Zsu1C4g6jon2PBuPiwkQUnXKPmDwaR2oHundeOB9C3ZyIlqu/ar0bfAG/JEEjDlAD1T5NikZ+3OY8mz4CflMDqMDwV7tsoWnEHbI8bubamG/DKlNq109EHrtKx9SQocZ+YYarsylP4D166/Kq2nZZeWkgbCGOF7DvJIOcPUQbsQVMQPnxEFci2T8GtoVKRVdJTElDl+MwVOlf3JPFhz6wn8VD5zrW7JT+9EU8Sz4qUTG6cZHmIKDJnauv4oUh1IQIKh80hdK6eLFJN8opDUl0yomjJWIu3iV7CPdoHjtSbwRrbzKsX6kQKVKSSb0kgyjiJteqztdS3cvi/EH/yAK5yPElr/heLQfxLTpnoDukEYtOmmkyUAoawyzQ+2yFSfUeGt2fQwhxLGKNWNEeydvrB8KwU+YAO4lpS0pxHWrCQQD13kUn6S0r2sVIQbD5c8Cc5NWNAXCIKVDCB6DDqwi7MFXwiBnEww2FhG7DLbV2coeAERBULyBfDezFRqzotkaJ3pmNUiyhRlPEG0qcTexd38NQiUiO/0ZpRTEi2keglPEY3Eeo3xDdJ4xxEJ7Rcrc3VmV8hncNhvSdrYRgZE4GE99yt82QjZwXYUMCNQjD9J0huLch2pIihUtZin7b2mKc7xtiPUcw2wTGN5zEAr2UwpB3NELt8AYK/hk4junc0zxx80IHxu5jfiG3AGV+YAgd6D6NF/thMoJB+mMtovHNhz8gtfBKbREwl6MxItEhCY6C1OzkqX2bEqUDFYiPGmR4j1aZL0KMJPBr0VexbcMPK/v8AUb/3L5HeAUM+pNxFy9PgVwaR27h+GuB8CvY+jcPQhUnibBzF32Yu8f8AQKsr/X7Hf+2ep7pC05FoSUA6SVOlarvZpnaXrvuELTxbtdZgiCne2Lb2+a+Qe7xfwcFCjOCXgzElNEtCVyMD9K7+LTihJItOlWdUWq02m/DEH6QRgZR3NmvJlzj+QdT+zrtWBR5HeJMqVjUoQqCViOq7ZEYsapldFUUoUUJOFqJ36LVKPRkPTBaUrBzlAjGML929twdMFNLkDf7R4LhFpkLeC9MRrDF1VG8Sf4aykSgHmkncYxHGGpuKXbcwtoUR4kJKhymx46Yd3krUKsig6KlOzkLt6TJjlE7QLHeQFa3UjvSZFhKA6fCIIOtJ9mge0NaJpmNTZ2gOEZDdR6zo735khWR0FcDIlrpQRIK3LHrcWQhSgZLAO1rFGp60fhLUkeEkFPAsLTJvRksDqpZA00GGd49m6dEHuqhqj6GPmwKjdoFp76IjEuz/AGmR5MSo9ZuHvzJtZHQVwMixpkmmsovXYDdI8DoloH4dgEqITDPRPsW1S34dJtW5YJVedQwLKdPrJT+BuSCCEi4QUJ7YFt8hhBvBlZ1qp4SgE/DECAbzMX+zJHams0ukm0ZmQAvMoMyl2tSil2m0qzIRkNZM5bosp1x/p1T3ii9Up09UYkpSoiGoREIS92ro7b5K6txjwIbyll4qKjuyaw6a9TOzdIcyeuHiNZSYfuEUncWrIoOI5Fu249HIkyZ01t0lqzmjrF92serX3SSL0mGoRZGOkEKverR3FqTsJDXKRR3j1VsvVhUAMCJaiPJqtCfIJhaEcjI8DNjtFdtN8DIoOqQ/RJSXbxP6kn+4E8Gz/fkf+F6Nlg87YYo9cNWsNCU12jphHwxvqztOoGy+BX9UgsbcFBmaiUlDxMUKC04gYbU3pOzg3nNm0NGf0m8bDfxbHD9SFRQpSVDIwUNuBDCrIygemhOR2BXooTG9tEYGR1wnv7qt7LFWdrQZPxq+Igf1J/yzRR3wUm0kpUgjCYhsvG6TLRJprJhEZERhtiPUbohshdjlEz3KHq3dkShuBMv0qw6k2oThMHI3n0VvbUCzAqJ15XK9lNG8o4VhPUIEbU+oaUiMiI6oGW69O6IbIXfMMI3/AKVBg1eTJtYK4KhePiJ5jfeGmd0kGUY/Su/cpuwqcMclSVuVjvblblKpETyMAr2LCmsBck8mB0kHRJdqywO+4tqkPCkfxUgp8QkwisK4S5NhKrZnFN4EL45bmAU6nreHSMo6KBGAJyEcLuOpiseCig2wpWVcpQr+BGOZly92CPnpWq09UVE5nkB1sbhKeJx68uhHSKYh0LS1WfM6hDyBbJeC6VFtI1GH5T/19GtVbRQ8VFINnFSREbIY7t7DaopLt8qKyUowTMFWdog3avO5nqhBzAWBYyKJDgJMklToMptK0VaPRngGgoK1fYt2l8IwUmycxLiLixJ46OICxmmSg0dkKlJ5qVJQ3ttj6ZD1bygNS6gcvTaCRa8Ts2Fj33NQXVdIR+GsPh4VCyobwP7d7MBoojomB8KpHi3S1qEAtMdvoWO5rIVLwxQevkRg+dl0fqEv3DR4wLaVVoM0KvZwWhCxAz1LERxvDCaV2aQIqdlTknFBinhCzxDNwxlqtcC6ty8RfybYpKVSUAWKPqPSXYipCXyfE7kYbCYcw1S05eGz3Fn5SClXA37mFPopvi8kRMhAqIEwCSbMCIgbjybijOlKNlAibRicAI48GmcURRWXSJkXnIFJhv1MxVdVgdjQJBvOMduPJg7M5KJHQaqQkfUcTInzBYh8FQ+b9w9REN2kqHyhQxKT5gerYl8nMpPDylxDLx2QcpM5KVQ0ncRmCFffmwindm6G+Ok5QFZgWVb4QJ4lj4GII2iXNMuIbFkEaQBH1DyUJM6tYZPcI1K/09d3unik6lC1zFlXJTDnnYt8kySFjNBn+0wMdxb0ZTiHdUU6lTTxblaykRWmQnaEx1vDNvfYyfg81VUY7q0A5hSWlR2bSJoUt3+RRI/aYjkzOHofm2Tf3Qbwn5b84R3tOKLl7/dh6jWDoUVXIpKqqkjurQ81KFk8REcmprotIjOjLP5VII4kg8mevhYkR1jqLbU7T4iNTBzvI1JYKdPqdDzS+bBSb/ZQ5svU+iLd/iC0nBaY9BnKlIDsFVoBOIVjCZ2nmy/WPaAEfw06iozuIwxvxi2jJ4YvDVgFQxjEeIX7xi01Bp63Jtu12NaZpP5hmwh9SVoUVCcSqI3tZo1KQ87psLy982vVkmh9qvtUhcnwDtRlbE0K25dTZiiCnBSTdOI3G8b28mMU3izrE0n2a/VdcPXB0FQHhM0q2ZMHEk4eD0uxlPIKv/SptATxjkYA+ymC1X2lcvdFf8JeSu6dh9ptFWfaEkFDoRwClTnGAsxnC+ZyZBVGTdBam01DtOmRDwwndHu3jaJMtVhXa1xSklKI3Rno3zyjhqYa/elRJJKjhGcbgPT9zQvboZkDcL+UT+pgy8NJLJjvO4m7UMPfg2IOO4DrMtDWNNQ6SVLVZwGeuGJy/SyjW1erfCwiLt3qMzhM4CGAYxg2UckgtXfat05JQn+IvGHdBumcdg5RZfTSlPlW1Ktk53bBCTVaNV4Mjcxyg9mIzQSDmPUXcWvUIol7mXaCQkATR5Mao1KWiYMR4kHzDUHVW0h2O6HidUjwMjxGxp3JSTBJLt54FAgnYDftEmlKnyUQyVd2meJvg8GqSuFxZholfUZ/JRsLyVolvP4iMFCwrMdTaRQMNIBac2VCz00z05TlUJEPE5G/i0QlIEoPhXMMgUCsHjv8F8UjwKmObH6N2wI0aQ6l4kzHA+7akRenJfcOvaOLykp1pmng3CXS0zSbQ1ezboNOcvfwHoB8J/6mbWHiYd5JSfEi7eGV6fYN7XDKyXqSZiCs0yO9tUmr3b0ELQl4DeCADwuLWii1eA8GYkpofgj5VQOSpFlqSDaeOCNxRHaRZCEjUdFXHFplO/qhqWPVuFvVpkoRGuYbHdJRrTsmOBbXHs22XydqSoXpO0aX3bAuMpK1GfnBQ5tIj6YH8ph/KZNtRCpKAV/KodampSEsrlwm9MUnNMx7huQpaZkWhmn1h6tY+FHuqifCu/cb25UYHSBSdf8A2HrFlcaG3fmRO3iTcYHh9jwDA+2FPKHYdCSnsibtG4xhKcYcWO0iyElSoQAJKrpD6hLiG8h7WVkXrwXgKMZ4AdwbcSzQTbGSWT0KhpFkJhIQA3BriHORI1H7t5tVFdPnYglZhkZ+bNtA7VAwDxENafZtLSaK+peA9BXzJjrF/u1WlVq6dmypdkwjDoNJ/wAu5sFYWIJBMLjLVmW8+pb5T5anir1HXIYDYLmWOneQXYZplKU8IK1FRKRM70+oYOO6dRI4iI5gMQVdDIqTx0k+TBKTTwFKS7FtRgZQgkiekrC+4RLMkV4So5pSRON1+XeHuy+8fKWT8ER+oyAgYyzvLG31AJUkvlWwRJIkkZS+aGZaCkCBBykQ1otIm+Tirq2W7SA9NvAmE/v5sacPErEXZBGKTd9mWqUiBjgWHGlqQr+GrSGIu2HDcz1ZN8D07WQZSInZV6Fihuht5CHmpkuru0wMEUpIScFju8b0nbJmd/Wbp07C1LFkBIE4lUyZZzAm05waHhJMun3PAS/tZar3tQl0Sl0A8WBCPypMcc5C4MFrmvnr6KUxQ7ugL1CV59GFOnB2hmjpds0p9IrUumPniyt4orJzw1DIamnotIBkZHItfcUQK25NYVUkcGo2iaTMozH6tpq0XHcWAoq14juzGSvQsQolJmAoFKsj6G4tGVMtG0PVXV4gwDwQOeHHDfxYwuguXyYQSsHAgHgPbiyE5PXXWpr9EpKkTSojPLfGXk3O4NYKN3kNUzs0Ifw1KELgolQE8CZjyYMt0+cnTdqhgU6Q4CfAMfoPaPB6nKY9Yz82NOXjt6IpIUDh1/lhuafIu5pUxIdPHb2co5p9WlKFpmNNPWDMlO7POnhtWYK8QJB4ie6Y1MJe1M/d/hqD0ZKglW5SdBWyAZ1JMG5MGJCFXRQrV7MTole0pxK3bRkrSEPMNSeqdqNl4FOl5LFk8e6dxLcPAt2cxmzW0ZpSGug9qHC++C7V4kzHC/kx1y9DwaKkPk7ot5vF2uZEDmJNiXK0mLtc9sCxuyctFdHpIgDC0pByVMNp5RwZqQD9SPZkyidqqQ70Xgtj6h6/5Y5QO0lHXCanKtc08mFJ8EXCUeQiaICIu1ROUYFtf7pQktMdt7WA8ChEgKHjQY/4buBIkQ8Tkb2Rwp+3g2//ACI0LSoQB/SqfA4N3aKb5DXpJ43hq6qMk902T4VNHSKQpwlSlySkEk3hgpNZQXCLw/yAvbCmABLlAAUuBVAys4cTyDQ0KqkF2EqSlYhcQPW9h9DSX71T1Y7xuhdquw1Mx0eiwGiYQwvHuG034OiK2x5AFN7EuFfhlTo6rv2n0gwaldmqU6mAHidRgeBlwJb0ILIkoSzE9+ptPaQhKVLJkkEnG4RlGfFtGTWGJu8o8vfvFQsqSpKgZggg826Rdf5DzaN5WIevVPFQBUZAygLgBhdBiKEiAnDrX6NZt1yMl4KzyjrUuy9VZQYCwg3wuJVfuEN7cvaMAiyABYlAZYFiC0WkkfMnoFqz5+LNtRAIkqOMZbyWS74K1XJRGmmybww6kvQJEEquKQIkjMD1a+miPVqtJCkO/EQLR2JN2+epilFqh2kRE4maozJ/MZx1FmUksiuLeBQFXvFjSknwjHaR6Szbf/HAShDV1fuZye0KWrOF35h6hqj6har7vt9p7Wb1BfTE97QjtGXXWoNSXV5vQZD5TdDVl5bGcnlCxwzl0fMNVXRBfjmOp+bP6lAcBbozvCBBxB6mGIUeiAnwnk2UxFl+iIGkkiWqd2cyxSjAbRmLxtDaT7Al0ac0HBQh9QY1Q6IUwiLScw3VATIQgpOXVzHqDRZRdzGKC0XqFVCiB3VKVpimBDVKVUIuKYjYzHRqOCYuzZVik9Ta8lSTJ4myeTSk7HTURDe1QRNBh9Kokcbx5amqh/ZMHgsHM3HYoS3S2N6Q8qoERE2F02pAQQUxDLvksoKenL6WKgHXX2aR08UkxSSDn7/dpqVUC3f4SoDwKiU7pxTu4NQNIsmy9TYOu47FCW4wLOpJmcKGWgdo1CAei0MxftyPkzBRaU7ejQUDmMRtB+7IcOj1Dq9tu1FJBBIPA7vtFtSIyheB7pNDSsWVJBGRER78ODBKT2cAj8FZdfT3kbIHu7rLV6F2keJgFgPBwO44sfoNaOnskqgrwmR3fZtbRP3REim1Y+dzU7Kh4nc/5b+BU1RzSge6qML8xtF4O1vTVuRPriLvIsKrKoHL2a0CPiF4/UNJO+LaykdZPhio7pmBmG2qjJVNJsnkWs0zsu9RN0u2Ml47Fj1mwxbxbo/xUKdwxPd/cJDfBmsfh/SWnNLfODEFSdYN7HaF2nJ74BPiGieUuIYO4fxGYOybaeUEGaDA5YM3JOUF2h2o1du1gWoH80jxu5sE7YVgDZcOyYGBWMpgpGd0TwZc+IpHeEGIVW6iu2YjI4RgB7MG+LFjopSsN1VRQlIhP14e29iqB17H0DQOXIvuOY9cDw3tZTaH1DMX+x3FpfcE3bo766/wWS/9SKzSl2HKVALV3tk5R57gzc+pSEJUomASCSMoavZvMacg0hani4EqJMCIgDAQ2NWKvliwTsXXYUnZxDXXNNIEBaGxRAaz/wAIRN2op2aQ4Xt0mrnv/toVrCgI7jBnb+5agw9fl4oFwLRuKyDYGYJHeOocQxKg1AkKDxSviLwJAKZ4JTcBsntZid0YJEEiQ+XEDDaNbRKcQmmYMyM9nUWhKT6HTiysHAuhA5Zj6SbxqLVnlDgYpkboYHVPyLERBQzzBvGv7je2lCHemPFC4fUMRrZcj2CgIm6B6uJ8i0FJSlIiYCOEJKOUL0lpq1piZpTAnxRiBv8AmHlrYEt4Y6ZifEZxGR1bLmdcZA6eDmkPbRugMstue0NWUjqUD1q5NafKAEVGELjjuOPmW4cUBb06QgjK4q2wu2Xymz2ILlZui9KbHyKjETGIIuji1ujPLgoQOY6mGdnVUu7ISkQhy9xxDDqbUuYln66j1qZ96qhdvNgpw8KTEGBOIuO1jtW1qLQC/wCGvPA7/dgTyiPHZMAVDKHpj5tI5KVCUx4cRsLTlFSKRm48HoDt+lXfED4k+bXkhUMHqObIdW09buSTbSL0G8bD0GZ6rp6VzdqgcQZEbRj5NH3RyCSTwGHCBe6XA+E+zWEUsd16myc8Ps1QPkr74snxBrClECCx8RHiF/3Z4vjJzTj5X7/r2d0mrwoRDAqwqgEEFMdrGnSCnSdKiMU9XNMikIXJQsqyPuwcE/sww1pw+6POaTUKkTcqgPCqadwvTuaiaUUaL1JRtmknUrA7YbW9QpNWg3MFp1UgyKYhh7o5OqOrDUFAiPsffHfFs666LWqV2eUiblVnGyZpO7DdBhjx+UGD1JRrvSf1Ql+oBnU0zODD1Ar967ko20/VhsVeN7MVBrl09gAqwrwqlwN3kyRHEG/hxv8AMNwobuEPbyZqshLTTPSi73HrVA7xvaB7REqvHAYbLxuMGTqvrx85lG0kfKqf3HIbWY6B2hcvIBR+GclXblepgw2kXGUQdTOyTsxU6JdHN2RA5xTCzyB1sNe0Gkur0B6nN3JX7CZ/pUdjPJSDPmPcfdtF3v4A+xPNimxlq+RFdUpD0FCTpXWVAhQw7pEWZKtoNlIhPbAHZG47DBiS6ChRiUgkYw0h6jm2g7Um7SGvyjdujuZZWN6ia4ycIcAGRKTl9j6NICReN6fODdIfJMjLUevZuaa9Sh2pajAJBPDLGPFgl4JuT7FHt5XCQlLkTjBSoXwwHruDAKC/QuSSI5XHgfSLA62rD4z9alHSJJgb78MSBISybhAO0a8N/u19tIrFJDm6R16f4awHIOEdwLLFErNaICMRkv0UGMua6RCaVx1AEcYjyZGmPY4GKMykXZp6yaUCMwRPESCv+qmlE4wjK8GZTq1pYLWlaJcxsQUT3kxika44+bSrwBPd8lymlKRaJskbjHLbyLLlLrZTzRGiMherX7puLQP6Up6balRNwJw+lWrW0SncZGShxHuNYmzbSi+5yJYSvlhmRqzDRvTGCUi2o3BJ5/Rz4yaajUd497kAmM3mG4Yq1+bMtXVShAkNLEm9RzJz6Da0FugNVlRwgpZiq8CMh+XI4RM/JjaaOLoQOyXDBrYRh111rboDP/DK3YrkUy41daj1vaZ3C5QiM/cdbmsWIDMdcC2fC6662NgbylSarSRFM9XsetzL9YVFOKdFWY5REYHqZZudaJ6geus2vB2h4IG/mNf3YoD1KyeYKJSYPRPBQ65GBaw7URpAxh8ye8NrN1Z1KJxERs8wyxSqrU7NpEYZRnuNxGo7iWe+mMqatBOg13cHsx4x/cPVmCiUogRQoFJ3gshoWCfCq4ykdShgdrWaJTFujI2TiDNKvYsjh2jPlUx+drQoxSS7X5tK8Xg9R+oeoZfoFZoeaJ0F5G47CxdzSVJkdIZH0Zd1cPgjLT7X8ltAWkRQq2nI+jTO6QhcjJWRaq6SDN2qyrwnqbdqUFGy8FlWBwaidYItef5/Q1TKvGDAKfQQAbQEBGMWYg9W7krSTniGS+1tfJe6DqaBerxEHmBkyy04t2uC2jqzTrKEmt6f8N4S5ASjw4H6iMI+TZVvaV08Nk6BjCc0nfDziwWuaUFPPhxn82rVtYYQlIiBJuuOmq5NLUdno6SLxuy8/I7m2dfXWuBbz2rqyeuYqCjAzsGY4Mx1V2pdvIBY+Gbo3pO+8bCyy02hlNMaqDWT10dBRAxTeN462sy1d2nQuAeCwTiJpPr5snASBF2GI3fZtkZ7z7mH9Q3tOjSgmemIWFAEEEYET4HDdHY3Uc59Z3He3nNDpz10YoURHDA7rlbiWY6v7VJMnqbJutJjDeOtjaiEtNoYlOwZX6jf1sO5k7tlSdIUdKjDvLH9I8znczQ/p7sOlPIhSEiMp7BqJ3N5g5rhD16sqWPiKVONxwgCb4SG5so90HTu+TbyrULEFpB3NWe1IsTdqiPCr0Vfxix5CGnS73NtzOmhPVFMngKNtx2Ku4wacORl5jyBDNqqOCIEAjkw5fZx0TFNpAySpSRwBAbbl2GmF61rtS9F2SiErRv2E5HNhAVqhmMsyMxqbmIwu5p1EYpahW1aIcJiqJV8oBntj4drBRvAOEielPEux8S0EjGNx2Z7GhqisnT95YexS7FwNxONo3gars2R6xfvKQq0s6wEyA1jXm12qHxQQF3YKw3tb0UkSeq7PbqNRwkQTdC7q8ezTpQDdw9mRqh7QKdgBUVuuaNmY1cGd6PSEPEhSVAg3KGO3I9SbmcGjNs6lcZ620p3D3DSajI9X57WwRHtfHrqLCgWRiV0m61i/L29m6LvFN2WX21ty2NdmQjl6FsIIPUdx63tvbx9x1ybqOBmNvl15tqBZI6pOCpjP3Dc0igBQinHgW5UnHn79b226eFJl9j11Fjfk1tcoXK0qWJusqw6xHUBewB67W70VCKeU8j8p1XZEt6YVoeCBE8vZg9YVaJyiOr+uLG6KwnfGBLT9MwPlVeNjFqsrtSdFUVJGB7w2HHe1en1WU6SZgThG7Wk9D8rULce8CYfMLxtDFpMeh5cP0PBaQY+Y2jBrjumA6LwRGeIZAdP1IIUFHUtPkc2IUquHindlKdIytg4ahgWm4tfSLsT4YQ7R1soAunKwUfMon+UerKDwKeKsomcVQuH0jBpE0JZMAJlmWq6qCAIX367uvZm3DqCihRpPYh2vSToL8QnH8yfUezKtb1E+cKi8To4KEwdZOG9vaw5DV39FBBBEQdQIO0YtSOtJCOEXg+f6RSElVmN17WHbrEcQz92i/04cvIro5+Cu+AmgnWL07pamQafVlIoioPUEDBV6TsI8jA6m64zjJcM5pRlF8l+gU5657ioDEXpO5magV8lXfFg+ITT7jyZRotMSowMicsfdijlyPuPUMkooeMmOAIIiIQOIhA+h5NtWvjP/wDQ5svUVSkTBhrEwdoYtRqWSJiGsXfbc0XGiqdkr0EwSIwMyBkNhn5sKpXZtKol0qBxSq7jeN7FXatKYvkDC/y43teTO+cMcRvvG8MFJo2zyKTimUmimyQbIwVMbj92Y6r7Rul6Kv4atd3H3gxAuQRAi2Dgb9wuVuYTTOzLtcS6Ng5GY+zNujLIKawMzvMS2NKlLICVUqhnEJ4pPtyLGaN2zRZ/iOlWvpIhzIPV7I4eBlMndfiK2FkWvPx1bE/0tjYzaX1AngpuvX2Yk4/CVtLY2N0SIhequ4WdexP4b386f6WxsbnngdjT4dh824d/LtDY2NEVElE7/H1aLE7/AEbGxgBZZ0bjv9G4Vf1k2NjZhRoY7D5Nt53VbvNsbG3QWdnD848g1p9c2NjaOAdizWfzfm9GXnN36U+jY2M8cHQzmh91e30aWgd0/mLY2MUYtUTv/t82YnPdGz0LY2NNheCY3jd6twn5usWxsYE0VxfxZa7Yf+kXtT5hsbGro/UNrYPPk3p6+UsapHeRv8202N1zyc0cGJuXtDEau+bY2NjRkWiW0fhjaPVpHXf3NjY0ixbo3cT+drbz8YbGxsZZARzTvwz+VTedpx2tjY3Rp4Izyf/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170" name="Picture 2" descr="http://www.rostov.rsgorod.ru/upload/images/Clevedon-Deluxe-1_05-04-2012-10-4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72" y="964758"/>
            <a:ext cx="3793183" cy="2528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 name="TextBox 18"/>
          <p:cNvSpPr txBox="1"/>
          <p:nvPr/>
        </p:nvSpPr>
        <p:spPr>
          <a:xfrm>
            <a:off x="591068" y="143393"/>
            <a:ext cx="4268964"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GARDEN AND OUTDOOR</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pic>
        <p:nvPicPr>
          <p:cNvPr id="20" name="Picture 19"/>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http://cartoon-animals.disneyandcartoons.com/_/rsrc/1472859099259/beaver-cartoon-images/funny%20cartoon%20beaver%20carrying%20wood.png?height=320&amp;width=3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005064"/>
            <a:ext cx="3859347" cy="2375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Прямоугольник 21"/>
          <p:cNvSpPr/>
          <p:nvPr/>
        </p:nvSpPr>
        <p:spPr>
          <a:xfrm>
            <a:off x="4465106" y="1844824"/>
            <a:ext cx="4536504" cy="3970318"/>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Wood is an ideal material for </a:t>
            </a: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outdoor and yard constructions. It is popular material for terraces, piers and other outdoor structures. In recent years, alongside the traditional wood-based materials there has become a whole bunch of new wood-based products</a:t>
            </a:r>
            <a:r>
              <a:rPr lang="en-US" sz="1200" dirty="0" smtClean="0">
                <a:latin typeface="Arial" panose="020B0604020202020204" pitchFamily="34" charset="0"/>
                <a:cs typeface="Arial" panose="020B0604020202020204" pitchFamily="34" charset="0"/>
              </a:rPr>
              <a:t>.</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Wood is easy to work with, it's a warm, natural and pleasant to touch. Structures and products made from wood can be easily renovated afterwards.</a:t>
            </a:r>
          </a:p>
          <a:p>
            <a:pPr algn="just"/>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Outside </a:t>
            </a:r>
            <a:r>
              <a:rPr lang="en-US" sz="1200" dirty="0">
                <a:latin typeface="Arial" panose="020B0604020202020204" pitchFamily="34" charset="0"/>
                <a:cs typeface="Arial" panose="020B0604020202020204" pitchFamily="34" charset="0"/>
              </a:rPr>
              <a:t>wood is exposed to moisture and the sun, particularly ultraviolet radiation. Foundation structures are in contact with earth and concrete. Therefore, it is important to select the correct wood material for the right place.</a:t>
            </a:r>
          </a:p>
          <a:p>
            <a:pPr algn="just"/>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Properly </a:t>
            </a:r>
            <a:r>
              <a:rPr lang="en-US" sz="1200" dirty="0">
                <a:latin typeface="Arial" panose="020B0604020202020204" pitchFamily="34" charset="0"/>
                <a:cs typeface="Arial" panose="020B0604020202020204" pitchFamily="34" charset="0"/>
              </a:rPr>
              <a:t>surface treated standard timber is also suitable for garden and yard constructions, especially for covered conditions and locations where structures can dry out without hindrance. If the structure is constantly exposed to the elements, particularly uncovered structures, such as the open terrace, you might want to use pressure-treated or heat-treated lumber.</a:t>
            </a:r>
          </a:p>
        </p:txBody>
      </p:sp>
    </p:spTree>
    <p:extLst>
      <p:ext uri="{BB962C8B-B14F-4D97-AF65-F5344CB8AC3E}">
        <p14:creationId xmlns:p14="http://schemas.microsoft.com/office/powerpoint/2010/main" val="1898532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924944"/>
            <a:ext cx="5904656" cy="646331"/>
          </a:xfrm>
          <a:prstGeom prst="rect">
            <a:avLst/>
          </a:prstGeom>
        </p:spPr>
        <p:txBody>
          <a:bodyPr wrap="square">
            <a:spAutoFit/>
          </a:bodyPr>
          <a:lstStyle/>
          <a:p>
            <a:pPr algn="ctr"/>
            <a:r>
              <a:rPr lang="en-IN" sz="36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IN" sz="36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27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497" y="1412776"/>
            <a:ext cx="3302911" cy="51264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1254814"/>
            <a:ext cx="4176464" cy="6278642"/>
          </a:xfrm>
          <a:prstGeom prst="rect">
            <a:avLst/>
          </a:prstGeom>
          <a:noFill/>
        </p:spPr>
        <p:txBody>
          <a:bodyPr wrap="square" rtlCol="0">
            <a:spAutoFit/>
          </a:bodyPr>
          <a:lstStyle/>
          <a:p>
            <a:pPr algn="just"/>
            <a:r>
              <a:rPr lang="en-US" sz="1200" b="1" dirty="0">
                <a:ln w="50800"/>
                <a:latin typeface="Arial" panose="020B0604020202020204" pitchFamily="34" charset="0"/>
                <a:cs typeface="Arial" panose="020B0604020202020204" pitchFamily="34" charset="0"/>
              </a:rPr>
              <a:t>​​​​​​​​​​​​​​Wood as a construction material has taken on greater importance than would have been thought possible just a few years ago. Structural research has brought about major improvements to the fire safety and soundproofing of timber structures. Material developments and computer-assisted calculation and assembly methods are enabling completely new forms of design.</a:t>
            </a:r>
          </a:p>
          <a:p>
            <a:pPr algn="just"/>
            <a:endParaRPr lang="en-US" sz="1200" b="1" dirty="0">
              <a:ln w="50800"/>
              <a:latin typeface="Arial" panose="020B0604020202020204" pitchFamily="34" charset="0"/>
              <a:cs typeface="Arial" panose="020B0604020202020204" pitchFamily="34" charset="0"/>
            </a:endParaRPr>
          </a:p>
          <a:p>
            <a:pPr algn="just"/>
            <a:r>
              <a:rPr lang="en-US" sz="1200" b="1" dirty="0" err="1" smtClean="0">
                <a:ln w="50800"/>
                <a:latin typeface="Arial" panose="020B0604020202020204" pitchFamily="34" charset="0"/>
                <a:cs typeface="Arial" panose="020B0604020202020204" pitchFamily="34" charset="0"/>
              </a:rPr>
              <a:t>Deftech</a:t>
            </a:r>
            <a:r>
              <a:rPr lang="en-US" sz="1200" b="1" dirty="0" smtClean="0">
                <a:ln w="50800"/>
                <a:latin typeface="Arial" panose="020B0604020202020204" pitchFamily="34" charset="0"/>
                <a:cs typeface="Arial" panose="020B0604020202020204" pitchFamily="34" charset="0"/>
              </a:rPr>
              <a:t> </a:t>
            </a:r>
            <a:r>
              <a:rPr lang="en-US" sz="1200" b="1" dirty="0">
                <a:ln w="50800"/>
                <a:latin typeface="Arial" panose="020B0604020202020204" pitchFamily="34" charset="0"/>
                <a:cs typeface="Arial" panose="020B0604020202020204" pitchFamily="34" charset="0"/>
              </a:rPr>
              <a:t>Global </a:t>
            </a:r>
            <a:r>
              <a:rPr lang="en-US" sz="1200" b="1" dirty="0" smtClean="0">
                <a:ln w="50800"/>
                <a:latin typeface="Arial" panose="020B0604020202020204" pitchFamily="34" charset="0"/>
                <a:cs typeface="Arial" panose="020B0604020202020204" pitchFamily="34" charset="0"/>
              </a:rPr>
              <a:t>Limited in </a:t>
            </a:r>
            <a:r>
              <a:rPr lang="en-US" sz="1200" b="1" dirty="0">
                <a:ln w="50800"/>
                <a:latin typeface="Arial" panose="020B0604020202020204" pitchFamily="34" charset="0"/>
                <a:cs typeface="Arial" panose="020B0604020202020204" pitchFamily="34" charset="0"/>
              </a:rPr>
              <a:t>cooperating with </a:t>
            </a:r>
            <a:r>
              <a:rPr lang="en-US" sz="1200" b="1" dirty="0" smtClean="0">
                <a:ln w="50800"/>
                <a:latin typeface="Arial" panose="020B0604020202020204" pitchFamily="34" charset="0"/>
                <a:cs typeface="Arial" panose="020B0604020202020204" pitchFamily="34" charset="0"/>
              </a:rPr>
              <a:t>the Ukrainian market-leading certified provider </a:t>
            </a:r>
            <a:r>
              <a:rPr lang="en-US" sz="1200" b="1" dirty="0">
                <a:ln w="50800"/>
                <a:latin typeface="Arial" panose="020B0604020202020204" pitchFamily="34" charset="0"/>
                <a:cs typeface="Arial" panose="020B0604020202020204" pitchFamily="34" charset="0"/>
              </a:rPr>
              <a:t>of innovative wood-based products for construction and interior </a:t>
            </a:r>
            <a:r>
              <a:rPr lang="en-US" sz="1200" b="1" dirty="0" smtClean="0">
                <a:ln w="50800"/>
                <a:latin typeface="Arial" panose="020B0604020202020204" pitchFamily="34" charset="0"/>
                <a:cs typeface="Arial" panose="020B0604020202020204" pitchFamily="34" charset="0"/>
              </a:rPr>
              <a:t>usages – company </a:t>
            </a:r>
            <a:r>
              <a:rPr lang="uk-UA" sz="1200" b="1" dirty="0" smtClean="0">
                <a:ln w="50800"/>
                <a:latin typeface="Arial" panose="020B0604020202020204" pitchFamily="34" charset="0"/>
                <a:cs typeface="Arial" panose="020B0604020202020204" pitchFamily="34" charset="0"/>
              </a:rPr>
              <a:t>«</a:t>
            </a:r>
            <a:r>
              <a:rPr lang="en-US" sz="1200" b="1" dirty="0" err="1" smtClean="0">
                <a:ln w="50800"/>
                <a:latin typeface="Arial" panose="020B0604020202020204" pitchFamily="34" charset="0"/>
                <a:cs typeface="Arial" panose="020B0604020202020204" pitchFamily="34" charset="0"/>
              </a:rPr>
              <a:t>Hausbau</a:t>
            </a:r>
            <a:r>
              <a:rPr lang="en-US" sz="1200" b="1" dirty="0" smtClean="0">
                <a:ln w="50800"/>
                <a:latin typeface="Arial" panose="020B0604020202020204" pitchFamily="34" charset="0"/>
                <a:cs typeface="Arial" panose="020B0604020202020204" pitchFamily="34" charset="0"/>
              </a:rPr>
              <a:t> Group</a:t>
            </a:r>
            <a:r>
              <a:rPr lang="ru-RU" sz="1200" b="1" dirty="0" smtClean="0">
                <a:ln w="50800"/>
                <a:latin typeface="Arial" panose="020B0604020202020204" pitchFamily="34" charset="0"/>
                <a:cs typeface="Arial" panose="020B0604020202020204" pitchFamily="34" charset="0"/>
              </a:rPr>
              <a:t>»</a:t>
            </a:r>
            <a:r>
              <a:rPr lang="en-US" sz="1200" b="1" dirty="0" smtClean="0">
                <a:ln w="50800"/>
                <a:latin typeface="Arial" panose="020B0604020202020204" pitchFamily="34" charset="0"/>
                <a:cs typeface="Arial" panose="020B0604020202020204" pitchFamily="34" charset="0"/>
              </a:rPr>
              <a:t>, offers solutions on production and montage of frame-panel buildings and construction</a:t>
            </a:r>
            <a:r>
              <a:rPr lang="en-US" sz="1200" b="1" dirty="0">
                <a:ln w="50800"/>
                <a:latin typeface="Arial" panose="020B0604020202020204" pitchFamily="34" charset="0"/>
                <a:cs typeface="Arial" panose="020B0604020202020204" pitchFamily="34" charset="0"/>
              </a:rPr>
              <a:t>,</a:t>
            </a:r>
            <a:r>
              <a:rPr lang="en-US" sz="1200" b="1" dirty="0" smtClean="0">
                <a:ln w="50800"/>
                <a:latin typeface="Arial" panose="020B0604020202020204" pitchFamily="34" charset="0"/>
                <a:cs typeface="Arial" panose="020B0604020202020204" pitchFamily="34" charset="0"/>
              </a:rPr>
              <a:t> production of solid glued wood construction and variety of other products and elements from wood.  </a:t>
            </a:r>
          </a:p>
          <a:p>
            <a:pPr algn="just"/>
            <a:endParaRPr lang="en-US" sz="1200" b="1" dirty="0" smtClean="0">
              <a:ln w="50800"/>
              <a:latin typeface="Arial" panose="020B0604020202020204" pitchFamily="34" charset="0"/>
              <a:cs typeface="Arial" panose="020B0604020202020204" pitchFamily="34" charset="0"/>
            </a:endParaRPr>
          </a:p>
          <a:p>
            <a:pPr algn="just"/>
            <a:r>
              <a:rPr lang="en-US" sz="1200" b="1" dirty="0">
                <a:ln w="50800"/>
                <a:latin typeface="Arial" panose="020B0604020202020204" pitchFamily="34" charset="0"/>
                <a:cs typeface="Arial" panose="020B0604020202020204" pitchFamily="34" charset="0"/>
              </a:rPr>
              <a:t>The range of our products covers all areas of construction including massive ​wood elements and housing modules, wood components and building material with precisely defined </a:t>
            </a:r>
            <a:r>
              <a:rPr lang="en-US" sz="1200" b="1" dirty="0" smtClean="0">
                <a:ln w="50800"/>
                <a:latin typeface="Arial" panose="020B0604020202020204" pitchFamily="34" charset="0"/>
                <a:cs typeface="Arial" panose="020B0604020202020204" pitchFamily="34" charset="0"/>
              </a:rPr>
              <a:t>characteristics, which was </a:t>
            </a:r>
            <a:r>
              <a:rPr lang="en-US" sz="1200" b="1" dirty="0">
                <a:ln w="50800"/>
                <a:latin typeface="Arial" panose="020B0604020202020204" pitchFamily="34" charset="0"/>
                <a:cs typeface="Arial" panose="020B0604020202020204" pitchFamily="34" charset="0"/>
              </a:rPr>
              <a:t>developed specially to meet the high requirements of modern timber construction</a:t>
            </a:r>
            <a:r>
              <a:rPr lang="en-US" sz="1200" b="1" dirty="0" smtClean="0">
                <a:ln w="50800"/>
                <a:latin typeface="Arial" panose="020B0604020202020204" pitchFamily="34" charset="0"/>
                <a:cs typeface="Arial" panose="020B0604020202020204" pitchFamily="34" charset="0"/>
              </a:rPr>
              <a:t>. </a:t>
            </a:r>
            <a:endParaRPr lang="en-US" sz="1200" b="1" dirty="0">
              <a:ln w="50800"/>
              <a:latin typeface="Arial" panose="020B0604020202020204" pitchFamily="34" charset="0"/>
              <a:cs typeface="Arial" panose="020B0604020202020204" pitchFamily="34" charset="0"/>
            </a:endParaRPr>
          </a:p>
          <a:p>
            <a:pPr algn="just"/>
            <a:r>
              <a:rPr lang="en-US" sz="1200" b="1" dirty="0">
                <a:ln w="50800"/>
                <a:latin typeface="Arial" panose="020B0604020202020204" pitchFamily="34" charset="0"/>
                <a:cs typeface="Arial" panose="020B0604020202020204" pitchFamily="34" charset="0"/>
              </a:rPr>
              <a:t> </a:t>
            </a:r>
          </a:p>
          <a:p>
            <a:pPr algn="just"/>
            <a:r>
              <a:rPr lang="en-US" sz="1200" b="1" dirty="0">
                <a:ln w="50800"/>
                <a:latin typeface="Arial" panose="020B0604020202020204" pitchFamily="34" charset="0"/>
                <a:cs typeface="Arial" panose="020B0604020202020204" pitchFamily="34" charset="0"/>
              </a:rPr>
              <a:t>Our products </a:t>
            </a:r>
            <a:r>
              <a:rPr lang="en-US" sz="1200" b="1" dirty="0" smtClean="0">
                <a:ln w="50800"/>
                <a:latin typeface="Arial" panose="020B0604020202020204" pitchFamily="34" charset="0"/>
                <a:cs typeface="Arial" panose="020B0604020202020204" pitchFamily="34" charset="0"/>
              </a:rPr>
              <a:t>meet highest </a:t>
            </a:r>
            <a:r>
              <a:rPr lang="en-US" sz="1200" b="1" dirty="0">
                <a:ln w="50800"/>
                <a:latin typeface="Arial" panose="020B0604020202020204" pitchFamily="34" charset="0"/>
                <a:cs typeface="Arial" panose="020B0604020202020204" pitchFamily="34" charset="0"/>
              </a:rPr>
              <a:t>demands with regard to safety, quality, design and sustainability. </a:t>
            </a:r>
            <a:endParaRPr lang="en-US" sz="1200" b="1" dirty="0" smtClean="0">
              <a:ln w="50800"/>
              <a:latin typeface="Arial" panose="020B0604020202020204" pitchFamily="34" charset="0"/>
              <a:cs typeface="Arial" panose="020B0604020202020204" pitchFamily="34" charset="0"/>
            </a:endParaRPr>
          </a:p>
          <a:p>
            <a:pPr algn="just"/>
            <a:endParaRPr lang="en-US" sz="1200" b="1" dirty="0">
              <a:ln w="50800"/>
              <a:latin typeface="Arial" panose="020B0604020202020204" pitchFamily="34" charset="0"/>
              <a:cs typeface="Arial" panose="020B0604020202020204" pitchFamily="34" charset="0"/>
            </a:endParaRPr>
          </a:p>
          <a:p>
            <a:pPr algn="just"/>
            <a:endParaRPr lang="en-US" sz="1200" b="1" dirty="0">
              <a:ln w="50800"/>
              <a:latin typeface="Arial" panose="020B0604020202020204" pitchFamily="34" charset="0"/>
              <a:cs typeface="Arial" panose="020B0604020202020204" pitchFamily="34" charset="0"/>
            </a:endParaRPr>
          </a:p>
          <a:p>
            <a:pPr algn="just"/>
            <a:endParaRPr lang="en-US" sz="1200" b="1" dirty="0" smtClean="0">
              <a:ln w="50800"/>
              <a:latin typeface="Arial" panose="020B0604020202020204" pitchFamily="34" charset="0"/>
              <a:cs typeface="Arial" panose="020B0604020202020204" pitchFamily="34" charset="0"/>
            </a:endParaRPr>
          </a:p>
          <a:p>
            <a:pPr algn="just"/>
            <a:r>
              <a:rPr lang="en-US" sz="1200" b="1" dirty="0">
                <a:ln w="50800"/>
                <a:latin typeface="Arial" panose="020B0604020202020204" pitchFamily="34" charset="0"/>
                <a:cs typeface="Arial" panose="020B0604020202020204" pitchFamily="34" charset="0"/>
              </a:rPr>
              <a:t>  </a:t>
            </a:r>
          </a:p>
          <a:p>
            <a:pPr algn="just"/>
            <a:endParaRPr lang="en-US" dirty="0"/>
          </a:p>
        </p:txBody>
      </p:sp>
      <p:pic>
        <p:nvPicPr>
          <p:cNvPr id="16" name="Picture 19"/>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http://cartoon-animals.disneyandcartoons.com/_/rsrc/1472859099259/beaver-cartoon-images/funny%20cartoon%20beaver%20carrying%20wood.png?height=320&amp;width=3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620688"/>
            <a:ext cx="1184940" cy="369332"/>
          </a:xfrm>
          <a:prstGeom prst="rect">
            <a:avLst/>
          </a:prstGeom>
        </p:spPr>
        <p:txBody>
          <a:bodyPr wrap="none">
            <a:spAutoFit/>
          </a:bodyPr>
          <a:lstStyle/>
          <a:p>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PROFILE</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531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02" y="1835"/>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260648"/>
            <a:ext cx="8568952" cy="6524863"/>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endParaRPr lang="en-IN" sz="1100" b="1" dirty="0">
              <a:ln w="50800"/>
              <a:solidFill>
                <a:schemeClr val="bg1">
                  <a:shade val="50000"/>
                </a:schemeClr>
              </a:solidFill>
              <a:latin typeface="Arial" panose="020B0604020202020204" pitchFamily="34" charset="0"/>
              <a:cs typeface="Arial" panose="020B0604020202020204" pitchFamily="34" charset="0"/>
            </a:endParaRPr>
          </a:p>
          <a:p>
            <a:r>
              <a:rPr lang="en-IN"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OFFICE(S) &amp; BRANCHES</a:t>
            </a:r>
          </a:p>
          <a:p>
            <a:endParaRPr lang="en-US" sz="200" b="1" dirty="0" smtClean="0">
              <a:ln w="50800"/>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HEAD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OFFICE</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endParaRPr>
          </a:p>
          <a:p>
            <a:r>
              <a:rPr lang="en-US" sz="1000" b="1" dirty="0">
                <a:ln w="50800"/>
                <a:latin typeface="Arial" panose="020B0604020202020204" pitchFamily="34" charset="0"/>
                <a:cs typeface="Arial" panose="020B0604020202020204" pitchFamily="34" charset="0"/>
              </a:rPr>
              <a:t> </a:t>
            </a:r>
            <a:endParaRPr lang="uk-UA" sz="1000" b="1" dirty="0">
              <a:ln w="50800"/>
              <a:latin typeface="Arial" panose="020B0604020202020204" pitchFamily="34" charset="0"/>
              <a:cs typeface="Arial" panose="020B0604020202020204" pitchFamily="34" charset="0"/>
            </a:endParaRPr>
          </a:p>
          <a:p>
            <a:pPr lvl="0"/>
            <a:r>
              <a:rPr lang="en-US" sz="1100" b="1" dirty="0">
                <a:ln w="50800"/>
                <a:latin typeface="Arial" panose="020B0604020202020204" pitchFamily="34" charset="0"/>
                <a:cs typeface="Arial" panose="020B0604020202020204" pitchFamily="34" charset="0"/>
              </a:rPr>
              <a:t>Administrative &amp; corporate nature office. </a:t>
            </a:r>
            <a:endParaRPr lang="uk-UA" sz="1100" b="1" dirty="0">
              <a:ln w="50800"/>
              <a:latin typeface="Arial" panose="020B0604020202020204" pitchFamily="34" charset="0"/>
              <a:cs typeface="Arial" panose="020B0604020202020204" pitchFamily="34" charset="0"/>
            </a:endParaRPr>
          </a:p>
          <a:p>
            <a:pPr lvl="0"/>
            <a:r>
              <a:rPr lang="en-US" sz="1100" b="1" dirty="0">
                <a:ln w="50800"/>
                <a:latin typeface="Arial" panose="020B0604020202020204" pitchFamily="34" charset="0"/>
                <a:cs typeface="Arial" panose="020B0604020202020204" pitchFamily="34" charset="0"/>
              </a:rPr>
              <a:t>Banking issues as well as legislation issues. </a:t>
            </a:r>
            <a:endParaRPr lang="uk-UA" sz="1100" b="1" dirty="0">
              <a:ln w="50800"/>
              <a:latin typeface="Arial" panose="020B0604020202020204" pitchFamily="34" charset="0"/>
              <a:cs typeface="Arial" panose="020B0604020202020204" pitchFamily="34" charset="0"/>
            </a:endParaRPr>
          </a:p>
          <a:p>
            <a:pPr lvl="0"/>
            <a:r>
              <a:rPr lang="en-US" sz="1100" b="1" dirty="0">
                <a:ln w="50800"/>
                <a:latin typeface="Arial" panose="020B0604020202020204" pitchFamily="34" charset="0"/>
                <a:cs typeface="Arial" panose="020B0604020202020204" pitchFamily="34" charset="0"/>
              </a:rPr>
              <a:t>Holding stock of spares ready for immediate shipment on fast track basis</a:t>
            </a:r>
            <a:endParaRPr lang="uk-UA" sz="1100" b="1" dirty="0">
              <a:ln w="50800"/>
              <a:latin typeface="Arial" panose="020B0604020202020204" pitchFamily="34" charset="0"/>
              <a:cs typeface="Arial" panose="020B0604020202020204" pitchFamily="34" charset="0"/>
            </a:endParaRPr>
          </a:p>
          <a:p>
            <a:endParaRPr lang="uk-UA" sz="6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Office 328, Al </a:t>
            </a:r>
            <a:r>
              <a:rPr lang="en-IN" sz="1100" b="1" dirty="0" err="1">
                <a:ln w="50800"/>
                <a:latin typeface="Arial" panose="020B0604020202020204" pitchFamily="34" charset="0"/>
                <a:cs typeface="Arial" panose="020B0604020202020204" pitchFamily="34" charset="0"/>
              </a:rPr>
              <a:t>Nokhita</a:t>
            </a:r>
            <a:r>
              <a:rPr lang="en-IN" sz="1100" b="1" dirty="0">
                <a:ln w="50800"/>
                <a:latin typeface="Arial" panose="020B0604020202020204" pitchFamily="34" charset="0"/>
                <a:cs typeface="Arial" panose="020B0604020202020204" pitchFamily="34" charset="0"/>
              </a:rPr>
              <a:t> Building, Al </a:t>
            </a:r>
            <a:r>
              <a:rPr lang="en-IN" sz="1100" b="1" dirty="0" err="1">
                <a:ln w="50800"/>
                <a:latin typeface="Arial" panose="020B0604020202020204" pitchFamily="34" charset="0"/>
                <a:cs typeface="Arial" panose="020B0604020202020204" pitchFamily="34" charset="0"/>
              </a:rPr>
              <a:t>Khaleej</a:t>
            </a:r>
            <a:r>
              <a:rPr lang="en-IN" sz="1100" b="1" dirty="0">
                <a:ln w="50800"/>
                <a:latin typeface="Arial" panose="020B0604020202020204" pitchFamily="34" charset="0"/>
                <a:cs typeface="Arial" panose="020B0604020202020204" pitchFamily="34" charset="0"/>
              </a:rPr>
              <a:t> Road, Al </a:t>
            </a:r>
            <a:r>
              <a:rPr lang="en-IN" sz="1100" b="1" dirty="0" err="1">
                <a:ln w="50800"/>
                <a:latin typeface="Arial" panose="020B0604020202020204" pitchFamily="34" charset="0"/>
                <a:cs typeface="Arial" panose="020B0604020202020204" pitchFamily="34" charset="0"/>
              </a:rPr>
              <a:t>Hamriyah</a:t>
            </a:r>
            <a:r>
              <a:rPr lang="en-IN" sz="1100" b="1" dirty="0">
                <a:ln w="50800"/>
                <a:latin typeface="Arial" panose="020B0604020202020204" pitchFamily="34" charset="0"/>
                <a:cs typeface="Arial" panose="020B0604020202020204" pitchFamily="34" charset="0"/>
              </a:rPr>
              <a:t> Port, Dubai, U.A.E.</a:t>
            </a:r>
            <a:endParaRPr lang="uk-UA" sz="1100" b="1" dirty="0">
              <a:ln w="50800"/>
              <a:latin typeface="Arial" panose="020B0604020202020204" pitchFamily="34" charset="0"/>
              <a:cs typeface="Arial" panose="020B0604020202020204" pitchFamily="34" charset="0"/>
            </a:endParaRPr>
          </a:p>
          <a:p>
            <a:endParaRPr lang="en-IN" sz="6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Tel.:   +971 4 250 5341      </a:t>
            </a:r>
          </a:p>
          <a:p>
            <a:r>
              <a:rPr lang="en-IN" sz="1100" b="1" dirty="0">
                <a:ln w="50800"/>
                <a:latin typeface="Arial" panose="020B0604020202020204" pitchFamily="34" charset="0"/>
                <a:cs typeface="Arial" panose="020B0604020202020204" pitchFamily="34" charset="0"/>
              </a:rPr>
              <a:t>          +971 56 809 5623</a:t>
            </a:r>
            <a:endParaRPr lang="uk-UA" sz="11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Fax:   +971 4 269 39 66</a:t>
            </a:r>
            <a:endParaRPr lang="uk-UA" sz="1100" b="1" dirty="0">
              <a:ln w="50800"/>
              <a:latin typeface="Arial" panose="020B0604020202020204" pitchFamily="34" charset="0"/>
              <a:cs typeface="Arial" panose="020B0604020202020204" pitchFamily="34" charset="0"/>
            </a:endParaRPr>
          </a:p>
          <a:p>
            <a:endParaRPr lang="uk-UA" sz="6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Registered Office</a:t>
            </a:r>
            <a:endParaRPr lang="uk-UA" sz="11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Unit 2501, Tiffany Tower, Jumeirah Lake Towers, P.O. Box 487922, Dubai, U.A.E.</a:t>
            </a:r>
            <a:endParaRPr lang="uk-UA" sz="1100" b="1" dirty="0">
              <a:ln w="50800"/>
              <a:latin typeface="Arial" panose="020B0604020202020204" pitchFamily="34" charset="0"/>
              <a:cs typeface="Arial" panose="020B0604020202020204" pitchFamily="34" charset="0"/>
            </a:endParaRPr>
          </a:p>
          <a:p>
            <a:r>
              <a:rPr lang="en-IN" sz="1000" b="1" dirty="0">
                <a:ln w="50800"/>
                <a:latin typeface="Arial" panose="020B0604020202020204" pitchFamily="34" charset="0"/>
                <a:cs typeface="Arial" panose="020B0604020202020204" pitchFamily="34" charset="0"/>
              </a:rPr>
              <a:t> </a:t>
            </a:r>
            <a:endParaRPr lang="uk-UA" sz="1000" b="1" dirty="0">
              <a:ln w="50800"/>
              <a:latin typeface="Arial" panose="020B0604020202020204" pitchFamily="34" charset="0"/>
              <a:cs typeface="Arial" panose="020B0604020202020204" pitchFamily="34" charset="0"/>
            </a:endParaRPr>
          </a:p>
          <a:p>
            <a:endParaRPr lang="en-US" sz="1100" b="1" dirty="0">
              <a:ln w="50800"/>
              <a:latin typeface="Arial" panose="020B0604020202020204" pitchFamily="34" charset="0"/>
              <a:cs typeface="Arial" panose="020B0604020202020204" pitchFamily="34" charset="0"/>
            </a:endParaRPr>
          </a:p>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REGIONAL OFFICE IN UKRAINE</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endParaRPr>
          </a:p>
          <a:p>
            <a:endParaRPr lang="uk-UA" sz="1000" b="1" dirty="0">
              <a:ln w="50800"/>
              <a:latin typeface="Arial" panose="020B0604020202020204" pitchFamily="34" charset="0"/>
              <a:cs typeface="Arial" panose="020B0604020202020204" pitchFamily="34" charset="0"/>
            </a:endParaRPr>
          </a:p>
          <a:p>
            <a:pPr lvl="0"/>
            <a:r>
              <a:rPr lang="en-US" sz="1100" b="1" dirty="0">
                <a:ln w="50800"/>
                <a:latin typeface="Arial" panose="020B0604020202020204" pitchFamily="34" charset="0"/>
                <a:cs typeface="Arial" panose="020B0604020202020204" pitchFamily="34" charset="0"/>
              </a:rPr>
              <a:t>Relation with the OEMs, Design Bureaus and Institutes. </a:t>
            </a:r>
          </a:p>
          <a:p>
            <a:pPr lvl="0"/>
            <a:endParaRPr lang="en-IN" sz="600" b="1" dirty="0">
              <a:ln w="50800"/>
              <a:latin typeface="Arial" panose="020B0604020202020204" pitchFamily="34" charset="0"/>
              <a:cs typeface="Arial" panose="020B0604020202020204" pitchFamily="34" charset="0"/>
            </a:endParaRPr>
          </a:p>
          <a:p>
            <a:pPr lvl="0"/>
            <a:r>
              <a:rPr lang="en-IN" sz="1100" b="1" dirty="0">
                <a:ln w="50800"/>
                <a:latin typeface="Arial" panose="020B0604020202020204" pitchFamily="34" charset="0"/>
                <a:cs typeface="Arial" panose="020B0604020202020204" pitchFamily="34" charset="0"/>
              </a:rPr>
              <a:t>2/8 </a:t>
            </a:r>
            <a:r>
              <a:rPr lang="en-IN" sz="1100" b="1" dirty="0" err="1">
                <a:ln w="50800"/>
                <a:latin typeface="Arial" panose="020B0604020202020204" pitchFamily="34" charset="0"/>
                <a:cs typeface="Arial" panose="020B0604020202020204" pitchFamily="34" charset="0"/>
              </a:rPr>
              <a:t>Kurenivskiy</a:t>
            </a:r>
            <a:r>
              <a:rPr lang="en-IN" sz="1100" b="1" dirty="0">
                <a:ln w="50800"/>
                <a:latin typeface="Arial" panose="020B0604020202020204" pitchFamily="34" charset="0"/>
                <a:cs typeface="Arial" panose="020B0604020202020204" pitchFamily="34" charset="0"/>
              </a:rPr>
              <a:t> </a:t>
            </a:r>
            <a:r>
              <a:rPr lang="en-IN" sz="1100" b="1" dirty="0" err="1">
                <a:ln w="50800"/>
                <a:latin typeface="Arial" panose="020B0604020202020204" pitchFamily="34" charset="0"/>
                <a:cs typeface="Arial" panose="020B0604020202020204" pitchFamily="34" charset="0"/>
              </a:rPr>
              <a:t>provulok</a:t>
            </a:r>
            <a:r>
              <a:rPr lang="en-IN" sz="1100" b="1" dirty="0">
                <a:ln w="50800"/>
                <a:latin typeface="Arial" panose="020B0604020202020204" pitchFamily="34" charset="0"/>
                <a:cs typeface="Arial" panose="020B0604020202020204" pitchFamily="34" charset="0"/>
              </a:rPr>
              <a:t>, Kyiv, 04073, Ukraine</a:t>
            </a:r>
            <a:endParaRPr lang="uk-UA" sz="1100" b="1" dirty="0">
              <a:ln w="50800"/>
              <a:latin typeface="Arial" panose="020B0604020202020204" pitchFamily="34" charset="0"/>
              <a:cs typeface="Arial" panose="020B0604020202020204" pitchFamily="34" charset="0"/>
            </a:endParaRPr>
          </a:p>
          <a:p>
            <a:endParaRPr lang="en-IN" sz="6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Tel.: +38 066 660 8433</a:t>
            </a:r>
            <a:endParaRPr lang="uk-UA" sz="1100" b="1" dirty="0">
              <a:ln w="50800"/>
              <a:latin typeface="Arial" panose="020B0604020202020204" pitchFamily="34" charset="0"/>
              <a:cs typeface="Arial" panose="020B0604020202020204" pitchFamily="34" charset="0"/>
            </a:endParaRPr>
          </a:p>
          <a:p>
            <a:r>
              <a:rPr lang="en-IN" sz="1100" b="1" dirty="0">
                <a:ln w="50800"/>
                <a:latin typeface="Arial" panose="020B0604020202020204" pitchFamily="34" charset="0"/>
                <a:cs typeface="Arial" panose="020B0604020202020204" pitchFamily="34" charset="0"/>
              </a:rPr>
              <a:t>Fax: +38 044 251 2539</a:t>
            </a:r>
            <a:endParaRPr lang="uk-UA" sz="1100" b="1" dirty="0">
              <a:ln w="50800"/>
              <a:latin typeface="Arial" panose="020B0604020202020204" pitchFamily="34" charset="0"/>
              <a:cs typeface="Arial" panose="020B0604020202020204" pitchFamily="34" charset="0"/>
            </a:endParaRPr>
          </a:p>
          <a:p>
            <a:r>
              <a:rPr lang="en-US" sz="1000" b="1" dirty="0">
                <a:ln w="50800"/>
                <a:latin typeface="Arial" panose="020B0604020202020204" pitchFamily="34" charset="0"/>
                <a:cs typeface="Arial" panose="020B0604020202020204" pitchFamily="34" charset="0"/>
              </a:rPr>
              <a:t> </a:t>
            </a:r>
            <a:endParaRPr lang="uk-UA" sz="1000" b="1" dirty="0">
              <a:ln w="50800"/>
              <a:latin typeface="Arial" panose="020B0604020202020204" pitchFamily="34" charset="0"/>
              <a:cs typeface="Arial" panose="020B0604020202020204" pitchFamily="34" charset="0"/>
            </a:endParaRPr>
          </a:p>
          <a:p>
            <a:endParaRPr lang="en-US" sz="1000" b="1" dirty="0">
              <a:ln w="50800"/>
              <a:latin typeface="Arial" panose="020B0604020202020204" pitchFamily="34" charset="0"/>
              <a:cs typeface="Arial" panose="020B0604020202020204" pitchFamily="34" charset="0"/>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rPr>
              <a:t>PRODUCTION FACILITIES </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Arial" panose="020B0604020202020204" pitchFamily="34" charset="0"/>
              <a:cs typeface="Arial" panose="020B0604020202020204" pitchFamily="34" charset="0"/>
            </a:endParaRPr>
          </a:p>
          <a:p>
            <a:endParaRPr lang="uk-UA" sz="1100" b="1" dirty="0">
              <a:ln w="50800"/>
              <a:latin typeface="Arial" panose="020B0604020202020204" pitchFamily="34" charset="0"/>
              <a:cs typeface="Arial" panose="020B0604020202020204" pitchFamily="34" charset="0"/>
            </a:endParaRPr>
          </a:p>
          <a:p>
            <a:pPr lvl="0"/>
            <a:r>
              <a:rPr lang="uk-UA" sz="1100" b="1" dirty="0">
                <a:ln w="50800"/>
                <a:latin typeface="Arial" panose="020B0604020202020204" pitchFamily="34" charset="0"/>
                <a:cs typeface="Arial" panose="020B0604020202020204" pitchFamily="34" charset="0"/>
              </a:rPr>
              <a:t>«</a:t>
            </a:r>
            <a:r>
              <a:rPr lang="en-US" sz="1100" b="1" dirty="0" err="1">
                <a:ln w="50800"/>
                <a:latin typeface="Arial" panose="020B0604020202020204" pitchFamily="34" charset="0"/>
                <a:cs typeface="Arial" panose="020B0604020202020204" pitchFamily="34" charset="0"/>
              </a:rPr>
              <a:t>Hausbau</a:t>
            </a:r>
            <a:r>
              <a:rPr lang="en-US" sz="1100" b="1" dirty="0">
                <a:ln w="50800"/>
                <a:latin typeface="Arial" panose="020B0604020202020204" pitchFamily="34" charset="0"/>
                <a:cs typeface="Arial" panose="020B0604020202020204" pitchFamily="34" charset="0"/>
              </a:rPr>
              <a:t> Group</a:t>
            </a:r>
            <a:r>
              <a:rPr lang="ru-RU" sz="1100" b="1" dirty="0" smtClean="0">
                <a:ln w="50800"/>
                <a:latin typeface="Arial" panose="020B0604020202020204" pitchFamily="34" charset="0"/>
                <a:cs typeface="Arial" panose="020B0604020202020204" pitchFamily="34" charset="0"/>
              </a:rPr>
              <a:t>»</a:t>
            </a:r>
            <a:r>
              <a:rPr lang="en-US" sz="1100" b="1" dirty="0" smtClean="0">
                <a:ln w="50800"/>
                <a:latin typeface="Arial" panose="020B0604020202020204" pitchFamily="34" charset="0"/>
                <a:cs typeface="Arial" panose="020B0604020202020204" pitchFamily="34" charset="0"/>
              </a:rPr>
              <a:t> LLC</a:t>
            </a:r>
          </a:p>
          <a:p>
            <a:pPr lvl="0"/>
            <a:r>
              <a:rPr lang="en-US" sz="1100" b="1" dirty="0" smtClean="0">
                <a:ln w="50800"/>
                <a:latin typeface="Arial" panose="020B0604020202020204" pitchFamily="34" charset="0"/>
                <a:cs typeface="Arial" panose="020B0604020202020204" pitchFamily="34" charset="0"/>
              </a:rPr>
              <a:t>   </a:t>
            </a:r>
          </a:p>
          <a:p>
            <a:pPr lvl="0"/>
            <a:r>
              <a:rPr lang="en-US" sz="1100" b="1" dirty="0" smtClean="0">
                <a:ln w="50800"/>
                <a:latin typeface="Arial" panose="020B0604020202020204" pitchFamily="34" charset="0"/>
                <a:cs typeface="Arial" panose="020B0604020202020204" pitchFamily="34" charset="0"/>
              </a:rPr>
              <a:t>03028, Kiev, Ukraine</a:t>
            </a:r>
          </a:p>
          <a:p>
            <a:pPr lvl="0"/>
            <a:r>
              <a:rPr lang="en-US" sz="1100" b="1" dirty="0" err="1" smtClean="0">
                <a:ln w="50800"/>
                <a:latin typeface="Arial" panose="020B0604020202020204" pitchFamily="34" charset="0"/>
                <a:cs typeface="Arial" panose="020B0604020202020204" pitchFamily="34" charset="0"/>
              </a:rPr>
              <a:t>Propspect</a:t>
            </a:r>
            <a:r>
              <a:rPr lang="en-US" sz="1100" b="1" dirty="0" smtClean="0">
                <a:ln w="50800"/>
                <a:latin typeface="Arial" panose="020B0604020202020204" pitchFamily="34" charset="0"/>
                <a:cs typeface="Arial" panose="020B0604020202020204" pitchFamily="34" charset="0"/>
              </a:rPr>
              <a:t> </a:t>
            </a:r>
            <a:r>
              <a:rPr lang="en-US" sz="1100" b="1" dirty="0" err="1" smtClean="0">
                <a:ln w="50800"/>
                <a:latin typeface="Arial" panose="020B0604020202020204" pitchFamily="34" charset="0"/>
                <a:cs typeface="Arial" panose="020B0604020202020204" pitchFamily="34" charset="0"/>
              </a:rPr>
              <a:t>Nauki</a:t>
            </a:r>
            <a:r>
              <a:rPr lang="en-US" sz="1100" b="1" dirty="0" smtClean="0">
                <a:ln w="50800"/>
                <a:latin typeface="Arial" panose="020B0604020202020204" pitchFamily="34" charset="0"/>
                <a:cs typeface="Arial" panose="020B0604020202020204" pitchFamily="34" charset="0"/>
              </a:rPr>
              <a:t>  42/1, building 10, office 17 </a:t>
            </a:r>
            <a:endParaRPr lang="en-US" sz="1100" b="1" dirty="0">
              <a:ln w="50800"/>
              <a:latin typeface="Arial" panose="020B0604020202020204" pitchFamily="34" charset="0"/>
              <a:cs typeface="Arial" panose="020B0604020202020204" pitchFamily="34" charset="0"/>
            </a:endParaRPr>
          </a:p>
          <a:p>
            <a:endParaRPr lang="en-IN" sz="600" b="1" dirty="0" smtClean="0">
              <a:ln w="50800"/>
              <a:latin typeface="Arial" panose="020B0604020202020204" pitchFamily="34" charset="0"/>
              <a:cs typeface="Arial" panose="020B0604020202020204" pitchFamily="34" charset="0"/>
            </a:endParaRPr>
          </a:p>
          <a:p>
            <a:endParaRPr lang="en-IN" sz="600" b="1" dirty="0" smtClean="0">
              <a:ln w="50800"/>
              <a:latin typeface="Arial" panose="020B0604020202020204" pitchFamily="34" charset="0"/>
              <a:cs typeface="Arial" panose="020B0604020202020204" pitchFamily="34" charset="0"/>
            </a:endParaRPr>
          </a:p>
          <a:p>
            <a:r>
              <a:rPr lang="en-IN" sz="1100" b="1" dirty="0" smtClean="0">
                <a:ln w="50800"/>
                <a:latin typeface="Arial" panose="020B0604020202020204" pitchFamily="34" charset="0"/>
                <a:cs typeface="Arial" panose="020B0604020202020204" pitchFamily="34" charset="0"/>
              </a:rPr>
              <a:t>E-mail</a:t>
            </a:r>
            <a:r>
              <a:rPr lang="en-IN" sz="1100" b="1" dirty="0">
                <a:ln w="50800"/>
                <a:latin typeface="Arial" panose="020B0604020202020204" pitchFamily="34" charset="0"/>
                <a:cs typeface="Arial" panose="020B0604020202020204" pitchFamily="34" charset="0"/>
              </a:rPr>
              <a:t>: </a:t>
            </a:r>
            <a:r>
              <a:rPr lang="en-IN" sz="1100" b="1" dirty="0" smtClean="0">
                <a:ln w="50800"/>
                <a:latin typeface="Arial" panose="020B0604020202020204" pitchFamily="34" charset="0"/>
                <a:cs typeface="Arial" panose="020B0604020202020204" pitchFamily="34" charset="0"/>
              </a:rPr>
              <a:t>a.vugman@hausbgroup.com</a:t>
            </a:r>
            <a:endParaRPr lang="uk-UA" sz="1100" b="1" dirty="0">
              <a:ln w="50800"/>
              <a:latin typeface="Arial" panose="020B0604020202020204" pitchFamily="34" charset="0"/>
              <a:cs typeface="Arial" panose="020B0604020202020204" pitchFamily="34" charset="0"/>
            </a:endParaRPr>
          </a:p>
        </p:txBody>
      </p:sp>
      <p:pic>
        <p:nvPicPr>
          <p:cNvPr id="10" name="Picture 19"/>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cartoon-animals.disneyandcartoons.com/_/rsrc/1472859099259/beaver-cartoon-images/funny%20cartoon%20beaver%20carrying%20wood.png?height=320&amp;width=3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3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02"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rot="16200000">
            <a:off x="6299129" y="2812577"/>
            <a:ext cx="5112568" cy="584775"/>
          </a:xfrm>
          <a:prstGeom prst="rect">
            <a:avLst/>
          </a:prstGeom>
          <a:noFill/>
        </p:spPr>
        <p:txBody>
          <a:bodyPr wrap="square" rtlCol="0">
            <a:spAutoFit/>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wood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material</a:t>
            </a:r>
            <a:endParaRPr lang="uk-UA"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34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02"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https://upload.wikimedia.org/wikipedia/commons/thumb/0/04/Pinus_sylvestris_wood_ray_section_1_beentree.jpg/300px-Pinus_sylvestris_wood_ray_section_1_been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97" y="445313"/>
            <a:ext cx="1590081" cy="1187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461" y="1839678"/>
            <a:ext cx="1599443" cy="1301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http://www.tdecologica.ru/files/porody/pih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7188" y="3357119"/>
            <a:ext cx="1568908" cy="1224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descr="https://upload.wikimedia.org/wikipedia/commons/c/cc/Buche_Holz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2268" y="4802037"/>
            <a:ext cx="1582020" cy="1219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2339752" y="836712"/>
            <a:ext cx="3960440" cy="400110"/>
          </a:xfrm>
          <a:prstGeom prst="rect">
            <a:avLst/>
          </a:prstGeom>
          <a:noFill/>
        </p:spPr>
        <p:txBody>
          <a:bodyPr wrap="square" rtlCol="0">
            <a:spAutoFit/>
          </a:bodyPr>
          <a:lstStyle/>
          <a:p>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Pine-tree</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sp>
        <p:nvSpPr>
          <p:cNvPr id="18" name="TextBox 17"/>
          <p:cNvSpPr txBox="1"/>
          <p:nvPr/>
        </p:nvSpPr>
        <p:spPr>
          <a:xfrm>
            <a:off x="3851920" y="2267580"/>
            <a:ext cx="3960440" cy="400110"/>
          </a:xfrm>
          <a:prstGeom prst="rect">
            <a:avLst/>
          </a:prstGeom>
          <a:noFill/>
        </p:spPr>
        <p:txBody>
          <a:bodyPr wrap="square" rtlCol="0">
            <a:spAutoFit/>
          </a:bodyPr>
          <a:lstStyle/>
          <a:p>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Spruce</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sp>
        <p:nvSpPr>
          <p:cNvPr id="20" name="TextBox 19"/>
          <p:cNvSpPr txBox="1"/>
          <p:nvPr/>
        </p:nvSpPr>
        <p:spPr>
          <a:xfrm>
            <a:off x="5652120" y="3707740"/>
            <a:ext cx="3960440"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Fir</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sp>
        <p:nvSpPr>
          <p:cNvPr id="21" name="TextBox 20"/>
          <p:cNvSpPr txBox="1"/>
          <p:nvPr/>
        </p:nvSpPr>
        <p:spPr>
          <a:xfrm>
            <a:off x="7308304" y="5075892"/>
            <a:ext cx="3960440" cy="400110"/>
          </a:xfrm>
          <a:prstGeom prst="rect">
            <a:avLst/>
          </a:prstGeom>
          <a:noFill/>
        </p:spPr>
        <p:txBody>
          <a:bodyPr wrap="square" rtlCol="0">
            <a:spAutoFit/>
          </a:bodyPr>
          <a:lstStyle/>
          <a:p>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Beech</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215360" y="5281585"/>
            <a:ext cx="1233312" cy="156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Прямоугольник 4"/>
          <p:cNvSpPr/>
          <p:nvPr/>
        </p:nvSpPr>
        <p:spPr>
          <a:xfrm>
            <a:off x="3960172" y="5867980"/>
            <a:ext cx="1141659" cy="400110"/>
          </a:xfrm>
          <a:prstGeom prst="rect">
            <a:avLst/>
          </a:prstGeom>
        </p:spPr>
        <p:txBody>
          <a:bodyPr wrap="none">
            <a:spAutoFit/>
          </a:bodyPr>
          <a:lstStyle/>
          <a:p>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Lariks</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pic>
        <p:nvPicPr>
          <p:cNvPr id="22" name="Picture 19"/>
          <p:cNvPicPr>
            <a:picLocks noChangeAspect="1" noChangeArrowheads="1"/>
          </p:cNvPicPr>
          <p:nvPr/>
        </p:nvPicPr>
        <p:blipFill>
          <a:blip r:embed="rId8"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descr="http://cartoon-animals.disneyandcartoons.com/_/rsrc/1472859099259/beaver-cartoon-images/funny%20cartoon%20beaver%20carrying%20wood.png?height=320&amp;width=3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2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29" name="TextBox 28"/>
          <p:cNvSpPr txBox="1"/>
          <p:nvPr/>
        </p:nvSpPr>
        <p:spPr>
          <a:xfrm rot="16200000">
            <a:off x="6299129" y="2812577"/>
            <a:ext cx="5112568" cy="584775"/>
          </a:xfrm>
          <a:prstGeom prst="rect">
            <a:avLst/>
          </a:prstGeom>
          <a:noFill/>
        </p:spPr>
        <p:txBody>
          <a:bodyPr wrap="square" rtlCol="0">
            <a:spAutoFit/>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wood </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PRODUCTS</a:t>
            </a:r>
            <a:endParaRPr lang="uk-UA"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40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02"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2" name="Picture 19"/>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descr="http://cartoon-animals.disneyandcartoons.com/_/rsrc/1472859099259/beaver-cartoon-images/funny%20cartoon%20beaver%20carrying%20wood.png?height=320&amp;width=3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44" y="915001"/>
            <a:ext cx="3600400" cy="2714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44" y="3861048"/>
            <a:ext cx="3600400" cy="270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4" name="TextBox 23"/>
          <p:cNvSpPr txBox="1"/>
          <p:nvPr/>
        </p:nvSpPr>
        <p:spPr>
          <a:xfrm>
            <a:off x="375044" y="241464"/>
            <a:ext cx="4917036"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HOUSE BUILDING</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
        <p:nvSpPr>
          <p:cNvPr id="25" name="Прямоугольник 24"/>
          <p:cNvSpPr/>
          <p:nvPr/>
        </p:nvSpPr>
        <p:spPr>
          <a:xfrm>
            <a:off x="4355976" y="1631697"/>
            <a:ext cx="4536504" cy="4893647"/>
          </a:xfrm>
          <a:prstGeom prst="rect">
            <a:avLst/>
          </a:prstGeom>
        </p:spPr>
        <p:txBody>
          <a:bodyPr wrap="square">
            <a:spAutoFit/>
          </a:bodyPr>
          <a:lstStyle/>
          <a:p>
            <a:pPr algn="just"/>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Wooden houses are a more ecological and economic alternative than homes made of traditional brick and concrete. Wood is not only a part of nature, but its use is beneficial for the environment.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These homes are made from natural, non-petroleum materials that are recyclable and biodegradable and are also considered 'ecological</a:t>
            </a:r>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wood used in sustainable construction is certified and originate in responsible logging: the manufacturers plant new trees for each tree they fell.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them, maintaining this balance is important</a:t>
            </a:r>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Besides, building with wood requires less energy, has a lower environmental impact and smaller carbon footprint than conventional building methods: wood absorbs CO2</a:t>
            </a:r>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 of wooden </a:t>
            </a:r>
            <a:r>
              <a:rPr lang="en-US" sz="1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houses</a:t>
            </a:r>
          </a:p>
          <a:p>
            <a:pPr algn="just"/>
            <a:endPar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Wood does not act as a thermal bridge, but as insulation, therefore keeping the house cool in the summer and warm in the winter, which makes it a much more sustainable construction house.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Savings have been calculated to be between 50% and 60% per year in heating and air conditioning</a:t>
            </a:r>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37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6064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4858991" y="1588730"/>
            <a:ext cx="3960440" cy="400110"/>
          </a:xfrm>
          <a:prstGeom prst="rect">
            <a:avLst/>
          </a:prstGeom>
          <a:noFill/>
        </p:spPr>
        <p:txBody>
          <a:bodyPr wrap="square" rtlCol="0">
            <a:spAutoFit/>
          </a:bodyPr>
          <a:lstStyle/>
          <a:p>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WINDOW </a:t>
            </a: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COMPONENTS</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9218" name="Picture 2" descr="http://www.woodproducts.fi/sites/default/files/styles/threshold-1382/public/window_components_2000x884.jpg?itok=U3Jhon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84" y="980728"/>
            <a:ext cx="3797560" cy="26533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75044" y="241464"/>
            <a:ext cx="4917036"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WINDOWS AND DOORS</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sp>
        <p:nvSpPr>
          <p:cNvPr id="5" name="Прямоугольник 4"/>
          <p:cNvSpPr/>
          <p:nvPr/>
        </p:nvSpPr>
        <p:spPr>
          <a:xfrm>
            <a:off x="4337213" y="2269321"/>
            <a:ext cx="4572000" cy="1015663"/>
          </a:xfrm>
          <a:prstGeom prst="rect">
            <a:avLst/>
          </a:prstGeom>
        </p:spPr>
        <p:txBody>
          <a:bodyPr>
            <a:spAutoFit/>
          </a:bodyPr>
          <a:lstStyle/>
          <a:p>
            <a:pPr algn="just"/>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offer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wide range of window components with quality being the key factor. By providing tailored solutions for the customers we can help their window manufacturing processes to be more efficient</a:t>
            </a:r>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 </a:t>
            </a:r>
          </a:p>
        </p:txBody>
      </p:sp>
      <p:pic>
        <p:nvPicPr>
          <p:cNvPr id="15" name="Picture 4" descr="http://www.woodproducts.fi/sites/default/files/styles/threshold-1382/public/door_and_doorframes_2000x884.jpg?itok=dnowPC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25283"/>
            <a:ext cx="3816424" cy="267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15"/>
          <p:cNvSpPr txBox="1"/>
          <p:nvPr/>
        </p:nvSpPr>
        <p:spPr>
          <a:xfrm>
            <a:off x="4337213" y="4037002"/>
            <a:ext cx="5003997" cy="400110"/>
          </a:xfrm>
          <a:prstGeom prst="rect">
            <a:avLst/>
          </a:prstGeom>
          <a:noFill/>
        </p:spPr>
        <p:txBody>
          <a:bodyPr wrap="square" rtlCol="0">
            <a:spAutoFit/>
          </a:bodyPr>
          <a:lstStyle/>
          <a:p>
            <a:pPr algn="ctr"/>
            <a:r>
              <a:rPr lang="en-US"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DOOR </a:t>
            </a: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FRAME AND COMPONENTS</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4453832" y="4686235"/>
            <a:ext cx="4572000" cy="830997"/>
          </a:xfrm>
          <a:prstGeom prst="rect">
            <a:avLst/>
          </a:prstGeom>
        </p:spPr>
        <p:txBody>
          <a:bodyPr>
            <a:spAutoFit/>
          </a:bodyPr>
          <a:lstStyle/>
          <a:p>
            <a:pPr algn="just"/>
            <a:r>
              <a:rPr lang="en-US"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offer </a:t>
            </a: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finger-jointed wood component solutions for door and door frame manufacturers. Door rims (stiles &amp; rails) are ready for assembly products, while door frame components are meant for door frame manufacturers</a:t>
            </a:r>
            <a:r>
              <a:rPr lang="en-US" sz="1200" dirty="0">
                <a:latin typeface="Arial" panose="020B0604020202020204" pitchFamily="34" charset="0"/>
                <a:cs typeface="Arial" panose="020B0604020202020204" pitchFamily="34" charset="0"/>
              </a:rPr>
              <a:t>.</a:t>
            </a:r>
            <a:endParaRPr lang="uk-UA" sz="1200" dirty="0">
              <a:latin typeface="Arial" panose="020B0604020202020204" pitchFamily="34" charset="0"/>
              <a:cs typeface="Arial" panose="020B0604020202020204" pitchFamily="34" charset="0"/>
            </a:endParaRPr>
          </a:p>
        </p:txBody>
      </p:sp>
      <p:pic>
        <p:nvPicPr>
          <p:cNvPr id="20" name="Picture 19"/>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http://cartoon-animals.disneyandcartoons.com/_/rsrc/1472859099259/beaver-cartoon-images/funny%20cartoon%20beaver%20carrying%20wood.png?height=320&amp;width=3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3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07108"/>
            <a:ext cx="6481838" cy="653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8886" y="1124744"/>
            <a:ext cx="6534472" cy="1015663"/>
          </a:xfrm>
          <a:prstGeom prst="rect">
            <a:avLst/>
          </a:prstGeom>
        </p:spPr>
        <p:txBody>
          <a:bodyPr wrap="square">
            <a:spAutoFit/>
          </a:bodyPr>
          <a:lstStyle/>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n-US" sz="1200" b="1"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4067944" y="980728"/>
            <a:ext cx="3960440" cy="400110"/>
          </a:xfrm>
          <a:prstGeom prst="rect">
            <a:avLst/>
          </a:prstGeom>
          <a:noFill/>
        </p:spPr>
        <p:txBody>
          <a:bodyPr wrap="square" rtlCol="0">
            <a:spAutoFit/>
          </a:bodyPr>
          <a:lstStyle/>
          <a:p>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FLOORING SYSTEMS</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7" name="AutoShape 2" descr="http://доска.kiev.ua/images/picture/kleeniy_brus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8" name="AutoShape 4" descr="http://доска.kiev.ua/images/picture/kleeniy_brus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AutoShape 7"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1" name="AutoShape 11" descr="data:image/jpeg;base64,/9j/4AAQSkZJRgABAQAAAQABAAD/2wCEAAkGBxITEhUSEhIVFRUXGBYaFRUVFxUVFRUVFx4dFxcVFRUYHSggGBolHRgXITEhJSkrLi4uFx8zODMtNygtLisBCgoKDg0OGxAQGi4lHSUuLS0tLS0tLS0tLS0tLy8tLS0tLS0tLS0tLS0tLS0tLS0tLS0tLS0tLS0tLS0tLS0tLf/AABEIAPIA0AMBEQACEQEDEQH/xAAbAAACAgMBAAAAAAAAAAAAAAAABgUHAgMEAf/EAE4QAAEDAAILCQwHCAIDAQAAAAEAAgMEEQUGBxIhMVFxkbGyEyMkNEFyc4HRIjIzUlRhg5KhwcLSFlN0k6Lh8AgUQkRigrPDFaMXQ/Hi/8QAGgEAAgMBAQAAAAAAAAAAAAAAAAQBAwUCBv/EADIRAAIAAwQIBQQDAQEAAAAAAAABAgMEETEyMwUSFFFScYGRIUGxwfAVYaHREyJCNCP/2gAMAwEAAhEDEQA/AIOlRm+c6s1kknCcNZwlYP8AI7bzfUKSNAJ8Y6SjWZ1YjISO8Y6So1nvDVRkJn+M71j2o1nvDVW4y3d/ju9YqNZ7w1VuPd2f47vWKNZ7w1VuDd3+O71io1nvJ1VuMxO/x3esUaz3hqrceid/jO0ntUa0W8NVbjLd3eM7SVGs94aq3BuzvGOko1nvJ1UeiQ5TpUOJ7ydVGYecp0rnWe8LEbGyHKdJUaz3hqo2NkOUqNZ7wsRtDzlKjWe8LEZxuOU+1Ra94NI2B5ynSVGs94WIyw5fajWe8LEZNccvtKNZ7wsRtY45TpUuJ7yLEb4ycp0qLWRYjeyvKV1ayLEdDB5yukQdEYXaOGaabTKu5YcPKcnmHn1KIo9XwV5MMNt4nSswnOhvxO0cM8RvgG3uEV91Xlq5FZC/C1ge/ub6yO4wGrl7Ua0JJl+5Sf0e3tUa8IHhoknitPX2uRrQgYiiy+INI+ZTbDvA3NsfIeRo6/zXOtCBl+4SZGaT2qNaEkyFAkyN0ntUa0IALHyZGafzRrQhaZCx0n9OlGtCTaZix0uRmlRrQhaZtsdLkZ6yi2ELTY2x0uRmlRagtRsbY6XIzT+aPANZGbbHy5G6UWINY3x2PkyN0qLCLUZmxk3IGdZ/NSoUGsjJtjZ8kek9qNVEayNosZN4rdKjUDXRm2xsvit0qdQNdG6OxsuRulGoRrI6G2OmyN9ZTqEayPZ6LNGxz71pDQT32TJgXals5caIKK2N73Qsa0N3VjX111kNe1zgMWB3cjDhXUUDghb3eH5BNNnbeJS0sISRuE51c34kK44p2743mnWV3DhAkrI8tTcNQJqx1ZSq1badKywjxLm0rvVZGtCZNmHm0qNVhrQnu7jzaUWMLYT394GX2o1WTbCbCXY6jnXNjJtR4JP1WjViIthMt0/VZRqxE2wmxsv6rKjViIthNNLpFQABw5KziqUwwvzJVlpxiZxfUXOqF5gDnjG+o4jkV0KshtOJl6RMzRhkZcC6vDhL5DytGIuq5SqbW3YdQpEZ++OvsZxZTlXWr4HfgdDaafPpK51GH9TMUx3n0ntRqxB/U2inOyu0ntUasQWQm1lOd59P5qGoiLITodPIKq2uAOLCe1FkQf1AUx3KDpKNWP7h/Q3spZ8+kqdWZuZH9Psb20o5NanVmbmc2wfYSbfLIvvQ1r3NrOEBxFYzAp+kget/ZC09rV/qdVjRwijdBFsSKiZlxc36oshxfPuN16kUWkFI3HnVzvZCuOClN3xvNOsqyHCAw2J43HnZrauqfNh5lU/KZbu5tyDQF6Iww3JvijQEAG4t8UaAgBVulwtFAfU0Du4sIAr78Jaryn09RilzV19BYtHYP3qHAMb/APG9ZdDnrqaFZlMtHcW+KNAW6Y55uDfFboCAD93Z4rdAQBXl1yFoFGvWgd1JiAFeBqQ0hlrn7M0NH43yK3jfvgwfV7SzVh7+hox4hgppG4nP7wl1iO4TC0xoNPhBqIvh14+RO0+ZDzKarKiLsFFj8Rvqhbhgh+6R/Vs9UKLCbT0UdgxMboCkgVbo0bRBEQADuwwgAYLx6Sr8rqN0WY+R5acBumXuHbTUpo7MfJ+qGK3B1/Y3XgyDQtgzD0NGQIAKkAUp+0L4Si8yTaaqpmJDEnC+hHWMHCaN0EOxIsOblxc36o1YcXz7jbe4Uki4gXjCc6td5yjipbN8bzfeVZDhAm7Gt4XGfOzW1d0+dDzRVOymXAvRGGCABACrdM4g/nxbYS1XlPp6jFLmrr6CvaRxuLO7/G9ZdDnLqaFZlMtJbpjggAQBXd17FRs8upqQ0hgXM0NH43yK1hG+D0e0VmrD39DRjxE5ZcHcDk//AEB2KiDEdwmu0B/DoefqCekL/wBYSmqyoi9ltGCCABACldJHB4umGxIka/K6/sbosx8jC0sb4eY7W1K6Oxvl+hmtwdf2OC2DLBAAgCk/2hPCUbmP2gqZmJdRiThfQ4rFt4VRvs8P+OVYk3LfN+qNWHF8+44NZhSRaLxGHrKsd5COKmt7tnN95VsOECYsceFszs1tVkjOXNFU7JfUt9ehMMEACAFW6YOAv58W0EtWZT6eozSZq6i3aSOExc54/wCtyy6HOXUfrMplnLdMcEACAK9uuDBRs8upiz9I4Fz9maGjsb5FaQN30Z49orOWDv6GjHiGGzR3h4rybTCqIMR1Cctz1nDoecn5GbCU1WVEXstkwgQAIAVboo3iLphsSJKvyuo3R5j5HlqDe7PMdraldH4+j9hitwdf2Na1zMBAAgCk/wBoPwlH6N20qJmNdRmTgfQ57Gt4XRvs8H+OVYs3LfN+qNSDF8+45tYlLCy0WeVdu8Dkpo3xvN95VkOEglbGjhbc7NbVZIzlzRXOyX1LdXoTDBAAgBVul8Rdz49pK1mS+nqM0maupBWnM4RFzn/43rNoc1D1XlssdbhkAgAQBX11rFRs8vwLP0jgXP2ZoaOxvkVtRfCjPFtFZqwd/Q0Y8QzWYjJhfkFfsIwhUQ4jqE03PouGRHIU7Tv/ANoSmqyYi6luGECABACvdAG8xdMNh6Sr8tcxujxvkZWqjuv7X62Jagx9H7F9Zg6r3GZaxmggAQBSn7QQ3yj9G7aVEzGuozJwPoYWNHC6N9mg/wAcqxZuX1fqjThv+fccmhKeZYKV/h6yu3eyVcaaU3u2n+k6yrFhIJaxY4YP7fhVtPnIrnZLLZXoDDBAAgBWukcSPSR60rWZL6eozSZi6kTag3foz/U/Ycs+gzF1HKvLY/raMoEACAK/urji3pfgWdpLLXP2NDR2N8it6MN+Hotpyzlg7mlHiG2ycY3F55anawVQrwhNFoDeFR5z7k5S50JVV5TLiW6YQIAEALFv3gYulGw9JV+X1G6PG+RnawO6/tfrYl6DH0fsXVmHqvcZFqmcCABAFK/tA+Eg5h2lRMxrqMycD6Htjm8Mo/2aDYlWJNy+r9jThxDgwJVXlgnPGE9a6ivZKNTzWW5veVYsIO8m7Ft4X1DW1XU+eimdkstRegMQEACAFa6PxM9IzWlazJfT1GaTNRHWot3yPnP2HLPoMzuOVeBj0toygQAIAr+6ueLel+BZ2kstc/Y0dHY3yK4oQrmGeLaes3/Hf0Rox4hxpLN7f5w/3D3FUgvIxtFbwmPrTVHnIqq8plsLfMIEACAFq3zwMfS/A9JV+WuY3R43yM7WBqfrYqKHF0fsW1mHt7jEtQzwQAIApX9oDwkHRnaVEzGuo1JwPobLHDhkH2aj7EqxJuX1fsaUOJjiwYksrztiTJGSThUu9nauNbRh/WUqxYSHeTtj+N/2jW1X0+evm4pnZLLSW+YgIAEAK90YcE9JH70rW5T6DNJmdzhtQHdszu2UhQZncbrMA7LZMsEACAK6uvuqFG9N8GJIaQwLmaGjsb5Fe2N8MM8G05Zjw9/Y0Y8Q80tu9uP9LtaoCE02ijhLOtNUedCV1eUy1FvmECABAC1b34GLpfgekq/LXMbo8b5G61wYep+tipocXR+xZV3dvcn1piAIAEAUr+0B4SDmHaS8zGuo1IwPodFj+OwfZoNiZYs3Aub9jShvY4sCXS8TpiXVhQ72dq41TDCOr3qxYSDfSLImCR0obfOqAaMQrrGM5KgV3Lj1ZusRFBrwapIi6ZST/Lw+s9aH1B7hT6fDvBt02k+TRDO54R9Qe4Pp8O89F0uk+Txes9R9Qe4Pp8O8j7NW7TUqPcnxRtaHBxLS4nua8FRVc6rcyHVaLJdGpcWsmbKLbZuBY6GMPNZrviWjCKqgBhrS8id/FFaWTJH8isbJFt0ikH+Xiyd+7sTf1F8Iv9Ph4jY26HST/Lxcv8TuTHyKPqT4Q+nw8RtZb7ST/Lxes5R9TfCGwQ8Qs24Wcmpe5GSJjBGX1XpJrL6sJr5KmqqbV/zKxqwYp6ZSom0yCsfHVNhw4Ydpypb/AKd/YtjxfPuPVLO8u5r9oBUb/nmRDeiFsdZY0Xfg2/IwNaTegknlPJgrV1PHqTFETOl/yQuElf8AynN5Iz7x3yLS2/7fkS+nLiA3UpvJY/vHfKjb3wh9OXEAuozeSx/eO+VRt74Q+nLiOWyVu8lJvGPhaxrXXxLXFx71zcRA8ZUVFV/LDq2WFsqj/jesmd7rcxCG7gxshqdfX5LQKy2oDlrwFcSaj+LxS3+xMdL/ACXvd7mbLolIP8vF6zlf9Qi4Sr6dDxHbHbtSC2vcYvWcFH1GLhI2CHiZmLcqR9TF6zlP1CPhRGwQcTK2ur2SlpN4+RjW3ovRe14azXhrVsuc5sVrVhDkqXC0mMVjxw2D7NBsSrNmYF1Gob2OLeRUK8liUcah4ixXGMwwjNqrViwkHeLFsnndE8kAtFThjBrbhGlWyoFFO1WcRzHBL1kTouZUf6+b8HyrS2CDe/x+hHb49yMv/GsH1834PlR9Pg3v8foNvj3I9FzWj/XTf9fyo+nwb3+P0Rt8e5ENbdadFRYN1ZJI4l7WkOvKqjXkaDyKmfRwSoNZNl0irjmR6rSNNg7XI6Q5jHEtwvwtqrwCsYwQlaWSprsbL585y4bUMYudQfXS/g+VPfTZfE/x+hLb49yM23P4R/7pf+v5UfTZfE/x+g2+PcjYLRYfrpfwfKj6bL3v8foNvj3IUrfrBijGEMe94eJaw69wXt5UcAHjFLVNLBJhTTvG6Soimt2itY6sTYascG25L/47+wxHi+fcd6d4F3NdtKl/O5EN5GWJsQ2kuELyWh2JwxggjCK/NWOtW00GvMUITpjlwuJE+Ll0HlEuhnYtXYYN7M/6jHuRl/4vg8om0M7EbBBvf4D6jHuQC5fR/r5v+v5UbDBvYfUY9yOKy9pUNFEcjZHyVvvb195e1XrjXUAK+9S9TTQyoLU/Muk1cc2KxokmWp0ekhlYMRF+a4gxt9hGB1bSDUuKaTDN8H9/YJtRHKbs8brzrjtAo4/9s3WY/kTP06Xvf4/RR9Qmbl+f2bDaPB9bNpj+RT9Ol73+P0Rt8zcvz+zL6FQ/WzaY/kU/T5e9/j9EbfM3L8/sq67HYhtGMbGPe4Obfd2W4DfVYL1oUqTDKiSR1DNcyFtk3Qhw2D7NBsSrKm4EOQ3sb2jEqEdMS3NwoeIsVxqpJ7puYqxYCPMn7Fcc/tGtqvp/+hfNxRPyWWQt4xgQAIAVbpPEx0jPelazKfQZpM04bThvjPSakho/H3HKzB2HhbJlAgAQBX11YVuouaf/AFLN0lgh5mjo7FEINBbv2Llg2n41mp/07+xoR4vn3HKnHeXZjtjtVb+dwhv+bj20zjDExRZyKqvKZZi9AYYIAEALdvHg4ul+B6Rr8tcxuixvkddgcQzP2gqqG/o/VHdX+vRkytMRBAAgCl7vvhIeZ8RS83GuTGpGB80dlB49D9mg2JVizcCNGG9je3kVKvJYmOxqIr2WK456V37MzlYsvqR5jDYrjh5o1tV9P/0fPsUz8ksdbxjAgAQAq3SeJ+kZ70rWZT6DNJmkfab4RnpNSQ0fj7jlZg7D0tkygQAIAr+6n31G5s/+pZuksEPM0dHYohGoo38VZYNp6zFl9/YfjxDdTqtwcRygbTFX5P55hDej20wcIZmPuTVFnIqq8pllLfMQEACAFy3fwcXS/A9I1+WuY3R43yOqwGIZn7QVVB7P1O6vz6ehMrTEQQAIApe754SHoxtlLzca5MbkYHzR20EcOi+zQbMqxZmBGhD5jezGFUrwdwluOFcxXstVxppLe6YecrFgI8yesRxs80a2q+m/6Pn2KZ+SyyFvGMCABACpdK4n6RnvStZlPoM0majgtNO+s9JqSGj8fccrMHYelsmUCABACBdS76jc2fXEszSeCHmaOjsUQiUU1z1eeAfikWcsHf2H48Xz7jhTvAHz/M1V+QK8ytOHCGZimaLORVV5TLIW+YgIAEALlu3g4ul+B6Rr8tcxujxvkdNgDizP2gqqG/o/U7q/16E0tMRBAAgCl7vZ32HoxtlLTca5DcjA+ZIUIcOi+ywbMqxpuBGhD5jYzGFUrwYmOx9fvXMV7LVcYTjvetdrAHmTNi+N9Q1sTFP/ANC+biifksslbxjAgAQAqXSuJ+kZ70rWZL6DNJmoj7TTvrPSakho/Guo5WYOw9rZMoEACAEC6l31G5s+uJZmksMPM0dHXxCNQBv7c8G1IVmrB39h+PF8+42WT8B+vGauPJhDebbTzwlg8xTNFnIqq8pljrfMQEACAFu3fwcPS/A9I1+WuY3R43yOuwXudrCqob+j9Syru6r0JlaYgCABAFK3e/DQ9G3bclpuNchuRgfMk6Hx6P7LBsyLGmYEaEPmNTcYVKvJdwmPx/rKoivZYrjGY4G9a7WECZsXxvqbrYmKf/oXzcUT8llkreMYEACAFS6XxP0jPelazKfQZpM1EbaYd9Z6TZSGj8ff2HK3B2H1bJlAgAQAgXUu+o3Nn1xLM0nhh5mjo7FEI1BdXSBzqPrkWasHf2H48Xz7jVZPDB+vGaq/Jkw3mVprh+9szO1JqizkU1eSyzFvmICABAC1bx3kPS/A9I1+WuY5R43yOq1/kzO1hVUF/T3O6v8AXoTa0xAEACAKWu9eGh6Nu25LTca5DcjA+ZJUQcPZ9mg2XrGm4EaEHmNLcYVKvOncJb8Z69aiLEyxXBJiHWu4cJDvJmxfHOputiYp/wDoXzcUz8llkreMUEACAFS6ZxL0kfvStZkvoM0maiMtK8LH6TZSGj8ff2HK3B2H5bJlAgAQAgXUT3dG5tI1xLL0nhh5mlo6+LoIlCFU4qywdZrlWcsHf2H48Xb3GqyVe4aNF81V+TCG8xtKPDGZnav/AKmqLORVWZLLSW+YYIAEALNvR7iHpfgekNIZa5jlFjfI6rXDWAf6XbQVWj/b3O6z3XoTi1BAEACAKVu9eGh6Nu25LTca5DcjA+ZJ0bj7Ps0Oy9Ys3CjRg8xoZjHUqVeS7hLfj0oixM7VwSHvc5XawgS1BnYyk373BrWtaS44gAWq6RElPtdxVOhblNIcvpdQfKY/b2LZ2mVxIytnm8LD6XUHylnt7EbTJ4kGzzeFnn0uoPlLPxdiNplcSDZ5vCxdt8s/RZqLucUzXuv2GoV4hXXyJeqnS45TUMSb8BimlRwzE4kcdrVPjhfG+V4a2t+E14y3BiSVFHDBFbE7F4jVVBFFBZCtw3/S6g+UN0P7FqbVJ4kZ2zTeFh9LqD5Q3Q7sRtUniQbNN4WAttoXlDdD+xG1SeJBs03hEm6FZmCeSjiGQPvWzX1QcKr4xXuMDHenQkK+ZDMhh1XaP0MuKBxaysFagmucZ4NcqRWDv7DceL59xpsid5GYawq/JhDeYWqzMjpLJHuDWgOrcTUBWKhWc5GlMUcShmpxOxFdVC4pTSvLANsVE8oj9YLa2qTxruZGzzeF9gNsVE8oj0o2qTxruGzzeFnn0jonlEelG1SeNdw2ebwsX7cLLQSthbHI15EhJDTiF48V+1JVs6XHAlDEn4jdJKjhibiVh3WJshFE1pleGAh1VfL3VeBV0U2CDxidng/U6qZcUfhCrbvQkhbHRPr2+3sWhtcniQns03hZ79IqL9c329iNrk8SDZpvCH0iov17fb2I2uTxINmm8JT12qyUU00RieHhrGgkV4DfONWHzVKuKZDHFbC7fAvlS4oIf7KzxJ2jceb9mh2XLIm4EPQXsaIzhHUqYbzp3CY/GetEWJnSuMZP4etdrCB7ZGjvke5rAXHue5GM4hUBy4SNCFDFFHYrydZQw2swba3S/JZdH5q7ZJ3CV7TK4jIWuUvyWTQO1GyTuENplcRkLW6X5LJ+HtUbJO4SNplcRz0+xM8Lb+WB7G1gVmqqs4hjXMVNNhVrVh1DPlxOxO0zisfLJehjDISSABjwYTjKrglxzPCHxO4pkMHjEdQtcpfksn4PmVuxz+H0K9qlcRmLXKZ5M/Sz5lGxT+H0I2qVxGYtcpnkz9MfzI2Kfw+n7DapXERVm6FLCWNmiMZdfFpJaaw2q+AvSfGauYpEyWrY1YWypsEx/wBXaR9jzwgc6DXKp/x39gjv+fca7KmqEfrlCq8ghvIuCB76msaXHxW4Serl/JTDBFE7IbzqKJQq1nY2wlK8nl9Vd7HO4WV7TK4kZiwtK8ml0DtRsc7hDaZXEjcywlJ8mk9nap2OdwkOqlcRqp0EkABliewON6CasJqJqwHICuI6ebLVsSsOoJ0Ebshdp1x0SaQC8Y6TAcAI7kA1HAfOphkzI1/VWkRTIIMXgbmWIpPk79LO1dbFP4TnapXEbo7F0kfy7+os97l1sc9f59CHUyuI2f8AF0jyd2mP5l0qWfw+hy6mVxFaXToZI3MZJGWE1OFZaa2kkDvSeUHQm5EuOBvWRVHHDGrYX5jZR3cOb9nh2XJCbgQxBexmifhGcKmF+J1EvATZDhOc61MWJnUNx484G5z7l2sJDJixXHBnj1sV1N/0Iqn5LLPXoDEBAAgBTumcTHSs96Urcl9BqjzURNpB35npNQWdo/M6P2Ha3L7FhLcMgEACAK4usjfKJzaRriWbpK6Hqaejr4ugj2OG/f3Qf7lm/wCO/sPRYvn3Gyyba4hh5fiVPkTDedFqIApMfXqKaos6Eoq8pllr0BiAgAQAmXTPBQdN8Dln6Ry1zHqDG+R12nZcrDtLjR53XXIaFpmcCABAFI3eTwmHombciWm4+g5IwdSTo54cPs8Wy5Yk3AjRgvYyRsIIPnCoV5234CfLjOc611FiZMNxg93e9a6WEGTFi3cMbnj2mK+nz0Uz8llpL0BiAgAQApXTeJjpWanJWtymNUeaRFpB3+P0moLN0fm9H7Dtbl9vcsRbhkAgAQBW91rwlE5tI/1LN0jdCaejv9dBIsUd/wD7oP8Aas54O/sPR4vn3GmyBqhbnGutUEw3nVanxqPr1FNUWdD88iirymWYvQGICABACZdMO90fpvgckNI5a5j1DjfI6rTHbJ2lVo7z5e5ZXXLmNK1DNBAAgCjrvPG4eij25EtNx9ByRg6kpRTXTvQRaisSZgRowXsaIa6xnCohvR1FcJUpwnOda6ixM6huNFIfVe9a6huJJmw766WznRbTFdT56KJ+Sy2F6ExAQAIAUbp44I3pWanJWtymNUeaQ1ojt/YPNJqCzdHZvR+w7XZfVe5Y63DIBAAgCtLrp3yic2fXGs7SF0PU09Hf66CLYo7+OdF/tWc8Hf2Hor+3uNVPfvI8xGupLq46hvO61B9dKjznUU1RZ0PzyF6vKi+eZZq9AYgIAEAJV1B1UVH6b4HJDSGWuY9Q43yN1o763OGRp2lTo698vctr8K5jetUzAQAIAo67zxuHoo9uRLTcfQckYOpJUA1089AzUsSZlo0Yb2NUbsWdUQ3nTuEefGc51ruLEzqG45KZyKYbjonLCDhcfOi2mK6nz4eZRUZLLcXoTDBAAgBPuongjOmZqclK3KY1R5pCWgu4S3mye5Zuj87o/Yersrqiy1umOCABAFZ3XjvlE5s+uNZ2kLoepp6O/wBdBFsWN/HOi/2LOeDv7D0WLt7jJTXHcCT5jmwpdXnavOu0p/C4851E1pqjzofnkL1eTF88y116AwwQAIARrq53mDpTsPSNflrmPUON8jO0I92/me8JfR2J8vcur8K5jstYywQAIAo27yeGQ9FHtyJabj6DkjB1O6x7uHnoWagsOZlo0ob2MwkrI6lQrztoTpu+Oc61ZFiYQ3HPSMJaFMNxJOWF45Hz4tpiups+HmU1GSy216EwwQAIATbqfFGdMzZelazKY1R5hCXPuMjmv9yzNH53R+w9XZXX9lmrdMcEACAKxuwnfKNzJtqJZ1f/AJ6mno7/AF0Eex3huuLVKs6LB39h6LF29xgsgSKNVV/C3Cl4bztXm20V9dNiznZKbpM6Hr6MorMmL55lwrfMIEACAES62d5g6U7DkjX4FzHqDG+QXO31yScz3hLaNxPkX6QwrmPa1zKBAAgCjLvB4bD0Ue3IlpuPoOSMHU66EeHu6JuoLDmZa5mnDiYxtdhGcJdXnfkKkrsJznWrY8TIhuRoce6b1qVcSycsUeGR8+HaYrqfPh5lM/JZba9CYYIAEAJd1Y8Ej6dmy9K1mUxujzCEuenhQ5j/AHLM0dn9H7Dtdldf2Wet0xwQAIAq+7Ed8o3R0jXGs+vuhNPR3+ugj2LO/f3RapFmxYO/sPRYu3uTtkXcGGHGG+7tS8GIsV5stCdw6HO7ZKcpc6Hr6MorMmL55oudbxgggAQAg3XjVBB0p2HJKuwLmPUGN8gucHfJOZ7wlNG44uQxpDCuY/LYMkEACAKKu7cei6KPbkS03H0HJGDqdFAdw53RN1BYceUuZpw4hjacIzhL+ZZ5CvMcJznWVdFiZzDcaP4wiEl3E5YvjsXSQ7TFbTZ8PMpn5LLdXojDBAAgBKusngkfTs2JErWZQ3RZhCXO+NDmSfCszR+f0fqh2vyuv7LQW6Y4IAEAVddjG+0bo59cfYs+v/yaejv9dBBsK8mauv8Aji1SJCYrIO/sOvF29yess/g4zj2H8kpBiLVeb7QncOhzu2SnKXPh+eTKazIi6eqLqW8YAIAEAV/di8BR+mOw5J1uBD1BjfIwuZHfZOZ7wk9G44uQzpHCuZYa2DIBAAgCibu3Houij2pEtNx9ByRg6mdAfw53RDUFhx5S5mnDiGSN2EZwl1eWCvOe6dnOtXxYmcw3Gtp7tuYohRLuM5LKndHGPuSCAHfxAtI7oZMIxrqGFwRKJXkNKKHVZvNsVK5aXL964e9NQ1E6J2Jt9ELxU8mFWtJdWH0ipPlcv3r+1Q6idvfZBs0rcu5l/wA9S/KpvvXj3rnapvE+yJ2aVwruzlp9NmmAEsz3gEOAfK9wBHLemsV1EjrXMdRHErIm30RZBJggdqVhtotNeyoxvLDhwsJBw8lYVEuKKXFrQuxlkyCGNWRK06hZuk+VTfeSdqv2qbxPsinZZfCu7Pf+apPlU33snajap3E+yI2aVwruzIWapPlM33snao2qbxPsidml8KI+yLpJnNdJK55aCBuj3vqrx1V11YhiXEc+ONWRNstlS4YMKsOKi0BzJA8FhwtJFZFd6HDHV/V7Fy5qcNjT+WHThtdpIUm+fGGG8FRB74mv2BVJpO3xO14GVjGuieJGuAcK6i0kEV8o6sHWuoZjhaa8GRMSjh1XcTYs9SPKJPWPamNsncT7IV2WVwruwFnZ/KJPXPajbJ3E+yI2WXwruza2zU/lD/vD2qdrncT7INll8K7s4rLyOpAa2WQvDTW2+kdgOKsCoiuqsdarmVEyJWOJvsWSpMMDtSs7m2x0hiwscWE4y17gSMmCpVypsUt2wto7mwKYrIladzbLS/XSfeSdqv2ubxPsijZpfCjz/nDy0h4zzPHvXW0Tn5xdiP4JW5GxllXOALaQ8g4i2d5B5MBBXUU2fDicXZEQypMVyQlW82FlmG7iRz3NGJzpJXuArIYysHz4POV3KqG4rIvPzYRSkof6m+hHhx6IaglI8pcy+HEMjHYRnCV8yzyFaku7p2c60zEv7M5VxH0mZweC0V1DzK2WlZ4kRWi5T6NSHu72vzBwq1p+XMlQq8SmwTInca6NY+RpdU0iQAFowcuC+rxYNdStc6XZbb4FKkzLbLDE2MpHKz8Te1G0yt4bNM3EpYGgvY4uc2o4sYxdSVqp0EcNiYzTSYoIrWhi3Xze1Z47YZCQebSFyTYeh48yPELEZB+bSFFrCxGbZB+iEeIWIy3QZPaoCw5qS48mtdw2ENEdSY5ya2SPZgxANcM9RTEEUtKxwplUUETdqisMWT0tv8bX86O92V3/AOD/AM/k4cM1f6/Brhkpb34b/HibI5jNnAFco6aGG4pcE9u8mqJRKQJAXv7gF1bb+R+D+EYRUc5VM2dIcDUMPjyR3LlzlGnE/AmWgZEhaNmYHm/WhHiBsBPi+38kIBQtosPS5pg9rQ5gbU0A96eWusDCfctKlny5cNjvE6iVHG/Ag5bBU09ze1A4DhGI4E3tkreK7LHuJGxlrVJjIa9r2tfgrYa6yMPdEA1YK8JUKqlbyXTx7ictVsLJDKXvjLAWEYZGvwkg4KmjIUtUz5ccNkIxIlRwxWs64rHSMpe6motcwgFpJqIq77Bg82ZJxtfxWfcaWK0l4yaxnCWV6O/IV6T3zs51pp4mcK40EItCwzYKly2dJGy/XNhJg5ykArQSeVqCQv0WAZX6CAD1FhJkHIAyDlFgGbXqAMw5FgGYKCDYx9SgDfHKoCw6GuQkQbWOQyA3TDyqDo2X6kgx3NdWkWHRf4KlBJhfIJNkZXaZywkgIIcMVYr835KHB42oi0h6TC2/d3Le+dyDKtFww23C8MTsNIhb4o0BcuGHcdazMNyb4o0Bc6q3HVrMHRjINAUaq3E2swMYyDQjVW4m1mAYMg0KdVbgtZ5eDINCNVbgtYXgyDQjVW4LWZBgyDQo1VuC1nojGQaFOqtwWsyDBkGhRqrcFrNwjGQaAp1IdxGs95tjib4o0BGpDuI1nvNgib4o0BTqQ7iHE957uTfFGgI1IdxGs95kIm+KNAUakO4nWe86GRN8UaAocEO4NZ7zoijbkGgKdSHcc6z3m+ONuQaAuHBDuDWe8x3JvijQFOpDuJ1nvNzY25BoCjUh3BrPeZNjGQaAjUh3BrPeemMZBoRqw7g1ma3MGQaFGqtxOsz2NgyDQp1VuBtklQ2DFUKl1AlaVxN2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4" name="AutoShape 2"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5" name="AutoShape 4" descr="data:image/jpeg;base64,/9j/4AAQSkZJRgABAQAAAQABAAD/2wCEAAkGBxMTEhUTExMWFhUXFxcYGBgYFxcYGhgVGBUXFxcaGBcYHSggGh0lHRcVITEhJSkrLi4uFx8zODMtNygtLisBCgoKDg0OGxAQGi0lHyUtLS0tLS0tLS0tLS0tLS0tLS0tLS0tLS0tLS0tLS0tLS0tLS0tLS0tLS0tLS0tLS0tLf/AABEIAMIBAwMBIgACEQEDEQH/xAAbAAABBQEBAAAAAAAAAAAAAAAEAAECAwUGB//EADsQAAECAwYCCQMDBAIDAQEAAAEAAgMRIQQSMUFRYQVxIjKBkaGxwdHwE1LhBkJyYoLS8RSSM6KyIxX/xAAaAQADAQEBAQAAAAAAAAAAAAABAgMABAYF/8QAJxEAAgICAgIBBAIDAAAAAAAAAAECEQMxEiEEQRMyUXGBImEFI0L/2gAMAwEAAhEDEQA/AKYbyaK2xNF4zxoi22cAeqjHs9ZgL73JM+VTNOzQQayCNYJLHs1slTBFvtkhNQadlVJGkyGFYJBZ1nt4OKsj2miXixuSCYjlG+FmOtZMpIiFEGa3Gjcghx0CqLjhJOLSMFJomsYKswCMYhYQRbFKQ6GiQgsy2wcQtZwQsWCStF0Fo5JtgIfjRTixC5304dJdZ2mw/qPh3J7VaCXfTZ1j1j9o156DtU2MDAIbMczjjiTqcea+N5XkyzS70j6Xj4I4o9bEQGgMYMNMvyr2w5UHbzzTw4chIGuJKuAXKXIgSQtqtBHQZV5zyaNT6BK1WkzuMlezOTRqfZQgwg0SHMk4k6lBsKQrLADZ56k4k6lSjxQ0TJwUYscNBJNENBhGIb7xIDqt03O/ktYa9seFCLzeeJNHVafN2+yNASkqLdbGwmzPYMygbZK2WlsNt5xkFx3FOJOinRuQUeI290V03GmQ0CzDGBMvhTJWFKiZM8MFNrU4CTis2MkIlQhw3PcGMBJOAHyg3V9isb4z7kMT1OTRqSux4bw5kAXIYvRD1nHLnoNGj8oWkEE4Vwdtnk53TjHCWWzZ4DVy2oMEzvOq7wbs33U4MCW7ji4/KDZPEihgmT+dgEt3sRsmWbeKSzzaIhqA0DQzn2ySWs3Fh4ZMKTYSIgMRbYYXrGzzyRiWqw3h0cUBabO/CS6n6SZ1mBxRWSgPHZg2dkgJq5s56hF2uwfbRBQrzTIprsSqFcrNRjREQ1hnghOITCK7Znonw+LN/JdCxwXH2ePddNbkPiDZVKGSAYTNljlcCsllvbqEY21DVQlGiqlYa1JzghH2iSzrXb0FBsLlRmBjYZc1g6TnE1rniT3K6BClzxJUoEKcziSZkokskvOT2z7Ue0VtbVD2yOeo3rH/ANRqfZNabQQbrau8GjUqEOHLtqTmTqUlj0RgwQ0SGdScydSnixAAdMz6BNFiho+TJ0G6rhwSTef/AGt09yhZvyVNgGIWufQA9Fvqd0e3HlkoQXguIxI8EFxTiTYQ1dkPUrG2XcT4g2E2ZqTgNVxlutjojrzj+E1rtReS5xmSqGMnU9yKGSoiGF2OCkGAHdTIVbnI2GhOKN4RwiJaHdGjAek/0GpRv6f/AE66P/8ApE6EEVngX8tG79y7AQmhoYwXIYoAKTHoPEpJTrQwJY7I2G36cESaOs/GZzl9zt8AjIUENEgKeZ1OqeEK7ZBVWq1SN1lXZnJvPfZJYrVitFpDRLF2QGfsN0FdJN5xm7LRvL3U2w5TOJOJOJ+aKbiGiZMgExkqI3EyYPiGoh0ym4A92SSNhNqBFnRGsYsaDGkZoyDb50XrZRZ5pSNJgVgahoUQHNXhyk0PZXaGUXO3rzq5FdHGdMLAtFnLDPIlUxiTLxKSDt1QrxEaearjihmqLYjfRimEZ4KwQiUXChXitOHYwFSU6EULMyxWIzqCpWuKA4MaSQJT5zRNrtd0lo5E77LKl0u7zC+D/kPO5/64/s+z4Xh8V8kv0d1Gswd1h2jFZtt4UZEsN7+mgPYcFs2eM17QQQaJFi+Zj8zLh6g+jsn4+PJ9SMCxwyG9ISMzTRV2qKZ3W1cfAalaPEX1AbiQa5ADM9+CCEIN5nE5lc/yuTLqCSAGQbtMTmcydSoR4ob+MSdAr7bFDa5mkhmdAqIMAzvOxyGQGg91RMRkYMEk3nY5DJv53V4qrC1YvGuMCGLjKu10/KIux+J8RbAmGVe4knORNa+y5S0RyTecZkqMSKSZmpKZjMzj5Jh0qGbDnU/6ViYuVRcTQDHAZlbYaGjRDl3rr/0v+ji4CNaR0cWwzi7Qv2/p79Ev0bwdgiB8UAvAm0Yhpn4nyXdfTI6pltiO72UcmWv4oZIyTJ0jKTR1W5do+STObOqui9Gd6TQO7sQUUl+Iut0zd/LbbvUYsZopiRr1GUGbtdm+6g2GBQK1xAlPOgkq3OmbrKnM5N5+yshCMSIGyzJwAxKss9kJN6JU5DJvud1bAswbM4uOJPyg2RG5Tit/YjcSQrre3IOI1DSR2EJLWgUzMs8wQTOS0BFnlJFiBPIFWNgA4tXs5TTPMKDKINrLaYo6HaphAxbFWYmCqbQTDyJHzFLSYbaNGJaDOiDtdRMlAwrdOfgrLNaJnpJuDQvOyqDY3l0wFoRbETijIDxojIaSU2PGCMqBZC0BFQ3haBhqt0EKfKx1GjmLaem87nzQsM9IHcBXW6kR4/qPdNVsy5z7Jry+T63+Wejx/QvwdzFsbHGdWu+5pkfz2qE4rNIg/wCrvY+CmyKDmiGvC47sczbRHa7ChGIIkRzBWfa40tycBqVp8WiCTdTOQ+ZLKEKszUn5IbJVsf0Cw4Fbzqu8tgrsFY6i5njfGsWQzzd7LpiQfbJ8a41dmyGa4E6ct1y0R0zqUnOJoO9REORx57qiCkSuyzqklLVWWSyviuusHMnADf2W2EqDC8hrRMnL1Oy3uH8NEMTNXnPTYIix2RsPosE/ucczp+MkREGCWbroMXYZweYiNAMiZ1lNdWy0gUeJbirfwuPs8W64HQg+NV1sN2GYXNPY/oF4hBF+9OYlMDIb80G9GW9jWgOwrLmThIaoT/jl9XiQyb/l7JFsb0CBhf1aN+7M/wAfdFQ4IaJASCvkhrRHkboF5xwA8ycgrok+xR4oaJky+YDUoQsc/r0bkzM/zOmytZBrecbz9cm7NHripEo2KKSSe+0UJE+YSTGDYcGRRzGBDsM0SCvWs86iqKQsy3umCtOKyaEi2adEYugSRzDWGcwDJOSZzkV0NlsZZQGmie02Oc910fKrIfE6ALLartCVpstYIoVnO4dLBU2qbDQGXglaUtBTcdmxDtZU3WsLDgWw4BFXcyuPy80cC/v0dPj43lf9GdbBNzjzPeUoNnbEEzVoOGTnDU5gaYT5KT4D3l37Wa/udrL7RlPE1lKhRzmNa2TQABSQwAGXgvM92ff/AOTUhWQSBYSw7dXtaad0lc2O9vXbMasr3tx7pqUGRAySiNIzouVliu0R2uAIIMp9nMIZ7pCZpz0V8cgCbgBLPbmuL4/xkxCWMMmZnVCCthkNx3jd6bIZ6OZ1/C501U4hAEyZDVVsiBwm0gjZdaVIkOBKgSwTPfJbH6f/AE860dKIS2HlLrO5aDzRf3CirgXA4lpdOrYQPSf6N1PgF38PgkAQxDY0sAzaZOOpJzJ1VUAxILQ24HsaJD6YukD+BoewouzWtkTquqMRgRzaahRlN+g0Y9q4K9lW9Jo0oQP4+yAiNrIrryO2X+vVRtFiZEHSaDuKHv8AdDm3sCSRxrxM7ea6KyQpNDobpUHRNWmnh2Km0cBcJlhvbGh9iruGu6N00c2hBoUk++yiZf8AXEwHtLXTpm0nY9+MlNxUnOligS0xMZtZ9uZ/loNkiZmiuJGLiRDwzdkP46nwSZBDaDPE5k7lEOEhIIW12hrBM9gxJOgGaomISeQBMrMfa3RDKFRucQinJgzO+Ck9johnEo3Jn+Zz5Yc0WJSkAqJgqgH/APnw82gnMuqTzJSTxIzZnpeadMDs34bxJWtiLEs1oN1W/XK9k4Hl1M2w8KdJLGFoVjbYkcGPzRp3QoPCGhWoHNL680OLNyRKQJTRWNzwUHvGKHfFLuSj5GdYY29lcOJ5HXoqEFt4kCU1XbI10XRVxw2Gp2UrVaLgkKuOA9ToEE1mJJmTidfxsvg5Mkskrkz62OCgqQWJ3aGsgJ+sln/qLiH0WTAm5xkNBqT3p+I8ZhwBImb5Aho8JnJcZaLW+NEvOMy6mNBsNAoVZ0I6Lhn63e2QisDhqKFdRYv1FAiyLHiebTQ+K8su4mUpS8dk4aRh4LSxIaM7PRv1k6I+zOEMyILTzGY8V52y0kGUSnqtPh/HYkMSdOIyUrpPlRV2iJCjdWmxkhFcemgvvQDGcHiTqg5JobmtEmiQUInDyJgTARv6YsvSe51S0iU8p581Tqti+wrh1iAIfHa67iKTH98qjkV1/D7aDIggjZZroshM+6cWVjjeHRdq0yPbke1Qk7HOtZGmNVCPZGPq5oJGBwcORFQsWyR4zMhEG3Rd3Gh7wtSy21rqTk77TQ9xUZBJtbFZ1XfUGj6O7HjHtCKsvEWHoumx/wBr6T5HB3YU31FGI0OEnAEbiYS2bZoNCa1wmuIDhPQ4EciKhZTWOh1huMqdF03tqcsx4oiBxKRlEF0H92LQdnZA6GSa7QtNE32V46pvDR1D2HA9veh7pGIltotfGoIO6yOJwnueRO62QmR1jsNOe6VoZMAtVqqWsF52f2t/kfTFDQ7PI3ibzvuOQ0aMgj/pta260SHz5NDRnhFMYrdJC2i1htKlxwaKk+w3KrfGdEpDwzecP7R+4+Csg2drMKk4k1J5lUQjAmwYv3MbtdvS7Z1SRxckmsFk7l2oMwof8mWStiWY7ghDRYBnSq92qezyDtDx+KMYOkccAMSo2W23zK4a4SOA3XNNa6JaDnk0c8+71XU2aFcAaOscToNfYL4/kec4v+J3+P43PejXsMEEAHOc5YpWiDdnPIyrmp8MZLAmcp8zuq7XHLzt61wXyvH83NHJfJtX2fVzeLicNU66KJz5KFotFwSxccB77Jo8W7QCbjgPU6DdUOhyM3VccTqdBoNkMuWWSXKQMWOMFSIQoeJJmTifmWyrtMb9rcfLc+yeNGOA63gBuqmsl6nUqRUy7bwhjyXTcHHEznM6kGixbbwx8OswRPEUM+R9F01ttLYbZnsGZXN2u1OeZu7BpyRY0bAg7VTaVd9PXHyQbbO4TvPvEmkhdl3YodMf9Ft8/g/PklO4CiOH8MixZiGL13EkyA2vaquLBc3rNI8qYyOBQZiAc5uBp3hXWPif03E3QQ6U+zRU3lTEktSCdPZOKwn53ToaeK0YWy88jjRF8AtsX6rWh5DSZVr4ISxdWgcvR6HZ4pBWsYTXjpAEb+mi5dtre3rsmNWV72mvdNbvC7e14k1wJGWY7MVzSQ4SLO9vUfTR1R2OxHbNP/zLv/kaWb4t/wCw9ZK6PGutLpEylgJnHRXRei0mU6TkMTsp0ayLYwlMSOks1YwoJ9hbRzCWE16NB2sNE96IzFoePuZj2sPpNK0MgptnDTNhLD/T1Tzbh5Ku0GIXAulLadTqQcME8C1NdgZ6jMcxko26KbvRlOYFcpmU1rNQNaI7WiZ7AKknYLKNnL6xMMmf5HPlhzRrYIFTV2px/A2UHuRRit1MFTEcoW21BgnnkNTsAgYl5/WoPtBqf5H0CqhaJP4iwGV7wJ8kkg2VAZbBJPRjrYzlm2yNda50qgGQAqTkE8SMQZTQ5MhMzLjgMyfGW69Z5GeOCPe3o83hxPM+v2AWCwfSmetEf4ADDYDHfuRrGmoGJ6zvme2Xm8Jpn/UcToMvwFdEIaLo+FeflJyds+zGKiuKCYhaJNYJSEiRnTx5qiNFu0Am44D1OgUBEujUk0Gv43Vlng5mrjifQbKaVKkFu9j2azyqTNxxPLIaATwQ1tidK63HXQfMkTbLRIBjetKZP2g677INrZfM1gr7lIZLDt3O6E4nbmwWzNScG+vJS4nxBsIauOA99ly8eM57puq4+H4WuhlGxo9odEdedicB8ySZCljiptZLnqoPfPklbKJDPfojOD8KdFN53QhDF2uzfdGcL4LMCJGmGZNzfpPOW2JXSQ4E5XhIDqsGAlhOWJ8AsZyKrNCF0MY25CGAwLtzmAe8qfELLCcyUUAtGGVcBdl6K+0Rw2mJOAzJ9sKoVsMuN51Tlo3l7oCLs52P+nCZmG6WjX1pu4YdxWDxSxxoNXwzdwvCo7xh2r0GLFDaSmTgBifYbrF/U9kJsznOM3BzaDAAulTXHEpovvsZs4MuLtgtPg8O7EZ/JvmEOyCjIfRIOhn3Ks31QYxO5LJJjZmkzIrqKHvFULZeMQogALrrtHU8cEYSuKSoZBsCJFaOi4PGj8f+w9QjIfFQJB4dDP8AV1T/AHCiEskWYRRlSg3Uwh31ARtspS0qsl9iumbCWH+nqn+00Ti2xGddt4fcyh7Wn0KU1GlEgtf1m1GeBHJwqqHwXAEB14aOx/7D2VdltrHuMnCchTBwxxaUYJJWFOjKfEWZHtZNGV/qOA5alX26GSSCaAyllKeevLBAx44ZISnyRirG6E2DKpqcycfwNgpO2TkoG38SZDxMz9o9dFVIVhEjt4pLmonHokzIgDSSSt8cgHpNuaG1La5ak7IG4Z6vPc0fO8+GlxCrpy6UpAHLU/lBEhuFScTuuifkSzy5SOWOGOKPGJF5DaDv1OZVF/aZOA19k73dpJkAiLNZzji6kzkBoEDDWeBKpq45/Mk1ptP7W45nT87JrTaK3WY5nT87KuE0AtGp7ziUphmMl8zQPFuKNhCQq84DTc+yjxri4hktZV//AM/lctMuJJMycSfmKFlFH2x4j3OcSTNx1yUmiQT0AUYcNz3AAEk4AfPFAoQJJ9N10PCeEBknxRN2LIem7vkgiOG8MEI5Piy/tYD85la8GCBUmZOJOP4GywspChwjO86py0HL3Vce0y6LKuz0bz32UY1oLqNoM3a/x91AMDRSQ3OW5QAl9xocORmauOJOPzZTvlxusyxceq33O3koQ2F+rWHPBz+Wg37tUU0CUgAAMAMFjFcOEGgyrPrOOLue2yA/UTwYL25yBkNA4VOgRjohdRmGbsuzU+Cl/wAZl0tImHdaefMoGPPmgApoovaeq6LiPAYQ6jnBxwZ1599QNyVk2jhEZmLbw/pM/DHuT2PaZmlrhn2FE2Xij4eBLdsW9yqJOHgce4pr2oW3sx0Ng/Ug/e3tb7LpbFxKHEHReDtn3FeZOcy8GiYJ0Bl7K0XxgZ+aSWFM1nq7IuRVccUXn1h/UEdn7pgZO91v2b9VQ3CUQFh1xHuFCWKSGTNh9nDusAdPwcQpwjEb1X3ho6v/ALYjxQ9ltjHibHBw2KMa6al2OB2yMSSS272z8UHHiMaLzpAakeWpRXGSRdutqZiZwEtc8/BYxhVmZudqcuQyRiGgPilsj/Sc9jQ2WvWu4T2y35Lkv+QTUld7CZMydWcwRzGC47j3DPpvMuqajkV3YJRfRDJafQKIg3SQJbuUl08UR5s924hHAJ1Pgsp75VxJwGpUo0Q4mpPeSVOzQP3HHyGgXPGPFUGUrdigQszj5DQKUe1GrGf3HQac1XaIszdb/c7TYb+SiAAJAUCIB4bJUCzOOcaDAGQqvE5u+2eMt0NxbjMpshmubhlsD6rADZ8tdfwg2Mo+2KROfMqwGSRKK4bw50Y0o0dZ5wGw1KQoVWOyviuusEzmcgNSV09hsTYYuQ6u/fFI8Gj0yzmrbLZmtbchi6zN37n7zxlv3SCMkGgADk0fMERHKxQmBgphqczqdSrGwiethprz9k8KFWZx8By908a0AG6Ku00GrjkPNYUEtLg1xnrQCpJ2ChBgFxm7sbiBz+4+A3U2sqXYuOJ20AyCkIpa4SrTDnmdAgP6HiPlUlUlpf1uizTM/wAttv8ASm1tZmp10/iMueKePGayrjTDWewGZ2QMToKDBBxLSXUh9rzgOX3HwTPa5/W6LftzP8j6DtUp/hExWxgbPEk4k1J5lQixABUgBRixa3QLztNN3HLzTMh/ucbzstG/xHritRgO02cROs2Tdx0jy+0ePJZlq4U2fQdLY9ILXtEVZ1otMjIVOnuckyBbMePZXNqRTUH0Q4cdZrUc2Zm4zOmQ5D1UIrQcRNPQeRlvM9QUPGjyp87ldxSBKUiRNCWWBWZTqKqwW30jW/TbSIzS6fSpLnh4yXcwojmdV09nzPc4VHiuMsjgHBwyPkV2gE65Lhzt8rLwSSonaLTeHSaRnPEd/ugXu0CLcZAz0WParW4jo9EYTI8m+6lFWOQj2i7Ik1nQYky0Cv41YhEhXpHUT0VFhsoILyKkymakjmtu4Hwmg5CXd/pWX8dEpuzzOJYjNJdVG4SbxkSB2eoSXV8xLidbZYRPSOOWw2TWmOSbjP7nabDfyStVo/a3tIy2G/kqobQBoAiTHAuiQwC57jfGSZsh4YE+ddFDi/Fr3QYejmdeWyy2Mnjhp7pWyiiNBYCJ5eatJSc6S1eF8HnKJGnI9WHm476DbvSbH0VcK4X9TpvN2GMTm7Zvv3LpIMKd1obdhgiTBpq7zTshzMzKmAGDeW+6kXTo3tPoNVhW7LS6sm456Dn7IiFCA3Ouv42TSawVoB87ShosQvxmG6ZnnoNu/RYTZY+0Toygzd/jqd8OagJASbmZk5k6kqJIA0HyklCU+tQaf5eyA1JCvk9XD7v8deeHNTZD+a8zmncQJk0AQpjOfRvRZrmeWnNYJZEtEjJovO0yH8jlyxVEOFW84zdrkJ5NGSmAAJASA89Sq3RQKdZ1CGjzccgsEujvAnMgAYnJD3i7CbW6/uPIftHimbDJ6T6nEDAN5DXc1VjisAixgAkBIfO8oa1xg0Ek95VdptuTekc9BzPoFnOaSbzjePgOQyTJAIx4zn4dEf8Asfbz5KsNAFFY8qiLGDcce8nkE6AVuiC9LNUxbTk0TPgOZUXguM5XQchieZ9k4YBgmMDRIRdUmZ8ByCi2DKiLZiqLVOuXsg7uh46LYOMl1tkMX6YIDXAt5HDuK5GzCoOoXZcCM4YlkfX8rlzdUOmSh2isnAt2dT/aE4hZLxaGigHn+F0DG5GqEtMMNJwAyykFBOmPZnCHISGARFldQjdURXnIS3OPYPdPw8C+Z1mMTU/MUyElosiwqlOk8OnQiXzdOqWKFxpN0AA7guW4vxX6nRbRn/180S4zxQxTJswzIZk6lAMaAJuXQ2JGNDMh5nu0/KkBUACZNABUnQAKyBDdEcGMaSTl6nQbrqeGcPbBwk6LgX5Mnk3ff/SGxm6BeG8HEPpRROJQtZk0au1K1WtlUmpxO2g2SLgMZknvKQE6n8BYURBdsNMzz9k5dKkpnID5RK/PDvyHuUmtl6k4nmgEeRJm7HIZDl7qD4kqATdppuTkFH6pd1aD7v8AEevmrIbABSg+VJzKxhQodZkzOumwGSlbIrA2WLjg0Y/65od8cupDw+84dmvkoshhu5OJOJQMRdDLqvPIZD3O6eJEAFaAKuNaKyAm7QeZOQVTYNZvMzkMhyGZ3KwROe5/VN1uZl0ncgcOZVkGGG0FPXmcyk56DfbCaMr/AFHAcvu+VWMFWi0tYKnGg1J0AxKAixHPx6LdAanmRhyHembDAN41dLE4100HJQiRDyRARiOAEgJS0Qb3GZJMmy+VTRrTkKnwHMociZBcZnLQch6qiQB3xi7q0Gp9AmZAA56nFXACSre4BEA0qqp7wPlVa2G539I3xPIZdqsMACgHM5961mB4cMuqaDTPtKVrZQ7hGSULXDmMCeWSST7Q0fYJDEgCum/T1qaLwcaTnPLvwWFAsjiBOQE57nnkFrWJvSpSnko5aY8X6OuhRGnCR5ILijZOB2p2IGC2s8DqKeSttRcWis5HPHwxXK2UUQKI5Uw2ubEBvdEjDQndWuZqewIWNaa0qdsuZwCpBmkjUB1SVf19vH8JJqJnKQesexSjioSSXS9gOj/TQAs8Vwo6cp5ykDKa1IOSSSIjKm4n+QHZRWxz0TyKSSHoJMjJUWz9oyLgDuN0kkGFF6C4maNGReAdxWhSSWMgoYN5oaOaHkkkiwIHsP8A42nMiZ3OpU3J0koQC3nqjIuAO43UkySIWMVncWcQ0yOYSSTR2KDgU+aKZCZJMEZyrsYm908hTbkkkiK9BrEwxKdJAUZXHqjsSSU5BQ7cFbZj0gkkpPTKLZrMV0Xqp0lyl0Y/EnG7jmohoFE6StHQGWsNAkkknJ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15" descr="data:image/jpeg;base64,/9j/4AAQSkZJRgABAQAAAQABAAD/2wCEAAkGBxMTEhUTExMWFRUXGBcYGRgYGBceIBodFxcYFxgaHR0dHSggHh0lHRcVIjEiJSkrLi4uFx8zODMtNygtLisBCgoKDg0OGhAQGislICUtLS0tLSstLSstLS0tLS0tLS0tLS0tLS0tLS0tLS0tLS0tLS0tLS0tLS0tLS0tLS0tLf/AABEIALEBHAMBIgACEQEDEQH/xAAcAAACAgMBAQAAAAAAAAAAAAAFBgMEAAECBwj/xABDEAABAQQGBwYEBAUEAQUAAAABAgADESEEBRIxQVEiYXGBkaHwBjJSscHRE0Ji4TNygpIjorLC8QcUFdJDNFNjc/L/xAAZAQADAQEBAAAAAAAAAAAAAAABAgMABAX/xAArEQACAgEEAQMCBgMAAAAAAAAAAQIRMQMSIUFREyJxMmEUgZHR4fBSobH/2gAMAwEAAhEDEQA/AAjqkrdm8p1pN+3A72K0SvV3KCVjcDw7rMVJqh0qS0WT+3nNJYRTuyUJulz8KpcDcW8rcmepRaotaOVfMXZyVLzlzYiExnJQwIlwj6MlUmivnUniCBsk2USmlHdUpH5TLhcwpG5HbaYfmjHjfzbfwRfDeOh5lgVD7RLElBKxq0Tw7vIMVotaOFStF2o4HR84pPEMKYUWUujgrcegfNurJEik7p8r+IayEmAuUMMOAMjui25DEp1KHuyhK6Eg3HrZ9m2XAN4EMR16kNZ+GDeAdYP+YcW2HOtQ8ucRzYMIGf1A5VE2LJOKIp4kSak97PPB+G9ChksR/mTDmCzSHJvtA7RCO+YbFy7wI1n3n6Nm2FUJLyjP0d90ojNBtDhJXAFuHNKCiEgwV4TFJ/aYFnsOx1/n+5oaTQELEFoSoawPIy4RYOhtzFVNKWmRMdRaZNJSb0/tJDE6R2bdmNhS3RyBiP2riOADUHtRP03WHgymg/3DkNzD4YbXaJHFJ8Lwj83uGvO6wei8WhmCD92AvUKR33bxGspiP3IKhxg3VHpIM0qBGYIPk2do22LwMrqt0ytCHLhGfNrrqlu1XKn1tDLKaWdu1tpfoN6BtTLyYWjemxsCQcjr++DdWNvn5ssunvheFOpQi1x1Tnw8Kt/u2EphsbR5N2lJy2MLTW6h33RhmDHfi1pzWblXzQ1GXH7tqFdlkDd1kWr0iqnLya3SFHA2RHccGtomJKCuB8m6sTu5thdwKe1G7NxWNi1EbgSfJqwqR6kmw/lktI/tgx6Ovj6/5bcD192BlNi+9ob499CF/UlSkq4EEc2hFIeu4n4bwgYWQo8EExZliNm2X2bqEdfBt2N6joWf+Qo6u/BJOC9E8FQPJp1UFChF2qB2xBY6tykxBAIy+2LUnlSuT8iQc0iyRvRAsaXZlq1gDreqSbLxMcvsW7dLB7iyNSphibyqjcl68AxBUFjf8QE82pUmpHkYoWnYUKH8wUQODLjsotSLyQPkC9abJ8aTLjduvbkIOD0EawW7RR6Sj/xhY+h4k/1WWgW9npUR5H/6l/2ghijXHz/fzDJoChJKojwrmGrrQEGCgURyNpJ3Fp3ZMYIeKSfCtpkUudh8kQzwatolTKgSQJiKc0iKd6DdyYXS+zrl7NKQk/R/1vHNmZ3VyL3ain8qojhNoH9GWk6SA8T4gJ8ptnayFNPAjUnsk9H4ZC9QIjwMCwd6h47MFpO8N6egAySoKh8q5EbDm3D9whUnidzwRG5Qn5ttxjzii08o7i1I1Ay3pMixqh9p1CSglY1RSeE08mJ0/si7XNEUHiniIsIpHZR6kWgCtOaCDyE2Nph4D1Frajrvgg5KFn+ZOj5MTDsiBSqWFr0WG87NGUnuncWkotYLdHRKnZ+kwB3d08GDijcj+VQ7ySk5jHePWLSOz4SDy4wv3hlmg9p1jvBKxmnQO8d08GL0etqO8vPw1HBWgeM0HiytMFrsvlykzhDWJf0y4hsS7VgoEa/dPq0vwzeFyzUJfuDbXETUn9SZ8xAsA2cJSrwS+kgjl7NibJuO77D/AKtMgxmDHbPmNLzba0hXeG++G8TG9sLZCXe/n5ewYfSqkcPdJbtMfEBA/uSYg7xsYoHJvSqI1zHET5NgUbyneJ8xPiwsNi297LkCLp8oalwWOMQr+Zqb6q36L3QUM3ahE/pXA/zFnJJBmDPnygfNt2OuoHkWN+TKbQg/HAISTYV4VgoP80AdxLTQUREAwOIj0WdntHBkoAjI+xh6sLednHAMUpLkxjF2VO4nOAglR2gsNsR1rPsXg8Wk3kcWm/3ke8kHXAR43sSfVPSEyS9Q9HhfIgdy0Af0lhz9wpP4lHeogIlTkh6ngIPB+1tsfTGWpF5RI7fIwUtB1FrbusXiRFL23qUGFOUO1myh8gq8JilX7TNu3tDWi8bxNlbksofbCWGH3VdKELbvelrbitXKvmgeHNlV1SVJuMGlNJB7yEq3MdyJS0fA5O3gV3VgxyMfu3Sk6gyT8d34VJOYUWuUenvB+G+iPCtmVE3pNDWE7R78/dtCPUfuwN3Xj0d91a/LeeDWnVfOVd6KT9Q9fsxontYTjqO3/Ew2AjA9bG4cvkKmhYOMjHz9GmKTqI1x+7CmLZypMokDXHDrNlmse0qULsu4KSMYqE8YNH2lrqMXLuUJLUMfpHqym8SsnRQSLohm2+R4RbPRVKSqRMdS9EjVa92ksm61+lY8jjxbZdhQuiBtMN3eTzbj4SkjROibgYEHYfeDK2PaOFOUxmC6VmLuIa0ikvUCYDxOY+zaoqoy7qhehVx2RubZdFBiIuycDNJ33NlxgDfTJkJdPxdBQ3ENv/YKEkrOxQBDQPEC9SCk+JBaV0p4JoWHicjf7s1rtCtNYf6/uV1oCTBaCg+JMYezdh2bxBf1JMFcMWuuqwQdFabJ13Fu11YgzRFJzSfRttvmLA57eJKgNSqC6e99KVHXoKG+4sIpnZVJ7i4fS8HkbmZ6S7WnvpDxOcJho3QB/DVLwL92F0+Qp8WjzqnVA8dmaSnmOLUvhvU6w3qSwBJQKNRFpO7LcWpUupHa52YfUiY4XjmxUh1PyIFErJbo6KlOzqMuBkx+g9qVjvJSvWg2FbxNJ4BpqX2bVOwQsZY+/Jl+lVUtBuKTkfdjYaixyotcUZ5K0EKyVoHnonixMJOCgdSpHcfZvMvikSWOLXaDT1o/DeKR9N6f2mTLtRnFnoCiPmBSc/v9y0gniFbZ8xA8mWqF2meCS3YUM3aofyqlwgxWj1rR3mISrJUUHj3S2pk2X1Owb0x5+ym0l0m4EjVH+1Xu3YdSksjK0AQd4k2lKUnvpiMxAjh/hh8i34Zsu1C4g6jon2PBuPiwkQUnXKPmDwaR2oHundeOB9C3ZyIlqu/ar0bfAG/JEEjDlAD1T5NikZ+3OY8mz4CflMDqMDwV7tsoWnEHbI8bubamG/DKlNq109EHrtKx9SQocZ+YYarsylP4D166/Kq2nZZeWkgbCGOF7DvJIOcPUQbsQVMQPnxEFci2T8GtoVKRVdJTElDl+MwVOlf3JPFhz6wn8VD5zrW7JT+9EU8Sz4qUTG6cZHmIKDJnauv4oUh1IQIKh80hdK6eLFJN8opDUl0yomjJWIu3iV7CPdoHjtSbwRrbzKsX6kQKVKSSb0kgyjiJteqztdS3cvi/EH/yAK5yPElr/heLQfxLTpnoDukEYtOmmkyUAoawyzQ+2yFSfUeGt2fQwhxLGKNWNEeydvrB8KwU+YAO4lpS0pxHWrCQQD13kUn6S0r2sVIQbD5c8Cc5NWNAXCIKVDCB6DDqwi7MFXwiBnEww2FhG7DLbV2coeAERBULyBfDezFRqzotkaJ3pmNUiyhRlPEG0qcTexd38NQiUiO/0ZpRTEi2keglPEY3Eeo3xDdJ4xxEJ7Rcrc3VmV8hncNhvSdrYRgZE4GE99yt82QjZwXYUMCNQjD9J0huLch2pIihUtZin7b2mKc7xtiPUcw2wTGN5zEAr2UwpB3NELt8AYK/hk4junc0zxx80IHxu5jfiG3AGV+YAgd6D6NF/thMoJB+mMtovHNhz8gtfBKbREwl6MxItEhCY6C1OzkqX2bEqUDFYiPGmR4j1aZL0KMJPBr0VexbcMPK/v8AUb/3L5HeAUM+pNxFy9PgVwaR27h+GuB8CvY+jcPQhUnibBzF32Yu8f8AQKsr/X7Hf+2ep7pC05FoSUA6SVOlarvZpnaXrvuELTxbtdZgiCne2Lb2+a+Qe7xfwcFCjOCXgzElNEtCVyMD9K7+LTihJItOlWdUWq02m/DEH6QRgZR3NmvJlzj+QdT+zrtWBR5HeJMqVjUoQqCViOq7ZEYsapldFUUoUUJOFqJ36LVKPRkPTBaUrBzlAjGML929twdMFNLkDf7R4LhFpkLeC9MRrDF1VG8Sf4aykSgHmkncYxHGGpuKXbcwtoUR4kJKhymx46Yd3krUKsig6KlOzkLt6TJjlE7QLHeQFa3UjvSZFhKA6fCIIOtJ9mge0NaJpmNTZ2gOEZDdR6zo735khWR0FcDIlrpQRIK3LHrcWQhSgZLAO1rFGp60fhLUkeEkFPAsLTJvRksDqpZA00GGd49m6dEHuqhqj6GPmwKjdoFp76IjEuz/AGmR5MSo9ZuHvzJtZHQVwMixpkmmsovXYDdI8DoloH4dgEqITDPRPsW1S34dJtW5YJVedQwLKdPrJT+BuSCCEi4QUJ7YFt8hhBvBlZ1qp4SgE/DECAbzMX+zJHams0ukm0ZmQAvMoMyl2tSil2m0qzIRkNZM5bosp1x/p1T3ii9Up09UYkpSoiGoREIS92ro7b5K6txjwIbyll4qKjuyaw6a9TOzdIcyeuHiNZSYfuEUncWrIoOI5Fu249HIkyZ01t0lqzmjrF92serX3SSL0mGoRZGOkEKverR3FqTsJDXKRR3j1VsvVhUAMCJaiPJqtCfIJhaEcjI8DNjtFdtN8DIoOqQ/RJSXbxP6kn+4E8Gz/fkf+F6Nlg87YYo9cNWsNCU12jphHwxvqztOoGy+BX9UgsbcFBmaiUlDxMUKC04gYbU3pOzg3nNm0NGf0m8bDfxbHD9SFRQpSVDIwUNuBDCrIygemhOR2BXooTG9tEYGR1wnv7qt7LFWdrQZPxq+Igf1J/yzRR3wUm0kpUgjCYhsvG6TLRJprJhEZERhtiPUbohshdjlEz3KHq3dkShuBMv0qw6k2oThMHI3n0VvbUCzAqJ15XK9lNG8o4VhPUIEbU+oaUiMiI6oGW69O6IbIXfMMI3/AKVBg1eTJtYK4KhePiJ5jfeGmd0kGUY/Su/cpuwqcMclSVuVjvblblKpETyMAr2LCmsBck8mB0kHRJdqywO+4tqkPCkfxUgp8QkwisK4S5NhKrZnFN4EL45bmAU6nreHSMo6KBGAJyEcLuOpiseCig2wpWVcpQr+BGOZly92CPnpWq09UVE5nkB1sbhKeJx68uhHSKYh0LS1WfM6hDyBbJeC6VFtI1GH5T/19GtVbRQ8VFINnFSREbIY7t7DaopLt8qKyUowTMFWdog3avO5nqhBzAWBYyKJDgJMklToMptK0VaPRngGgoK1fYt2l8IwUmycxLiLixJ46OICxmmSg0dkKlJ5qVJQ3ttj6ZD1bygNS6gcvTaCRa8Ts2Fj33NQXVdIR+GsPh4VCyobwP7d7MBoojomB8KpHi3S1qEAtMdvoWO5rIVLwxQevkRg+dl0fqEv3DR4wLaVVoM0KvZwWhCxAz1LERxvDCaV2aQIqdlTknFBinhCzxDNwxlqtcC6ty8RfybYpKVSUAWKPqPSXYipCXyfE7kYbCYcw1S05eGz3Fn5SClXA37mFPopvi8kRMhAqIEwCSbMCIgbjybijOlKNlAibRicAI48GmcURRWXSJkXnIFJhv1MxVdVgdjQJBvOMduPJg7M5KJHQaqQkfUcTInzBYh8FQ+b9w9REN2kqHyhQxKT5gerYl8nMpPDylxDLx2QcpM5KVQ0ncRmCFffmwindm6G+Ok5QFZgWVb4QJ4lj4GII2iXNMuIbFkEaQBH1DyUJM6tYZPcI1K/09d3unik6lC1zFlXJTDnnYt8kySFjNBn+0wMdxb0ZTiHdUU6lTTxblaykRWmQnaEx1vDNvfYyfg81VUY7q0A5hSWlR2bSJoUt3+RRI/aYjkzOHofm2Tf3Qbwn5b84R3tOKLl7/dh6jWDoUVXIpKqqkjurQ81KFk8REcmprotIjOjLP5VII4kg8mevhYkR1jqLbU7T4iNTBzvI1JYKdPqdDzS+bBSb/ZQ5svU+iLd/iC0nBaY9BnKlIDsFVoBOIVjCZ2nmy/WPaAEfw06iozuIwxvxi2jJ4YvDVgFQxjEeIX7xi01Bp63Jtu12NaZpP5hmwh9SVoUVCcSqI3tZo1KQ87psLy982vVkmh9qvtUhcnwDtRlbE0K25dTZiiCnBSTdOI3G8b28mMU3izrE0n2a/VdcPXB0FQHhM0q2ZMHEk4eD0uxlPIKv/SptATxjkYA+ymC1X2lcvdFf8JeSu6dh9ptFWfaEkFDoRwClTnGAsxnC+ZyZBVGTdBam01DtOmRDwwndHu3jaJMtVhXa1xSklKI3Rno3zyjhqYa/elRJJKjhGcbgPT9zQvboZkDcL+UT+pgy8NJLJjvO4m7UMPfg2IOO4DrMtDWNNQ6SVLVZwGeuGJy/SyjW1erfCwiLt3qMzhM4CGAYxg2UckgtXfat05JQn+IvGHdBumcdg5RZfTSlPlW1Ktk53bBCTVaNV4Mjcxyg9mIzQSDmPUXcWvUIol7mXaCQkATR5Mao1KWiYMR4kHzDUHVW0h2O6HidUjwMjxGxp3JSTBJLt54FAgnYDftEmlKnyUQyVd2meJvg8GqSuFxZholfUZ/JRsLyVolvP4iMFCwrMdTaRQMNIBac2VCz00z05TlUJEPE5G/i0QlIEoPhXMMgUCsHjv8F8UjwKmObH6N2wI0aQ6l4kzHA+7akRenJfcOvaOLykp1pmng3CXS0zSbQ1ezboNOcvfwHoB8J/6mbWHiYd5JSfEi7eGV6fYN7XDKyXqSZiCs0yO9tUmr3b0ELQl4DeCADwuLWii1eA8GYkpofgj5VQOSpFlqSDaeOCNxRHaRZCEjUdFXHFplO/qhqWPVuFvVpkoRGuYbHdJRrTsmOBbXHs22XydqSoXpO0aX3bAuMpK1GfnBQ5tIj6YH8ph/KZNtRCpKAV/KodampSEsrlwm9MUnNMx7huQpaZkWhmn1h6tY+FHuqifCu/cb25UYHSBSdf8A2HrFlcaG3fmRO3iTcYHh9jwDA+2FPKHYdCSnsibtG4xhKcYcWO0iyElSoQAJKrpD6hLiG8h7WVkXrwXgKMZ4AdwbcSzQTbGSWT0KhpFkJhIQA3BriHORI1H7t5tVFdPnYglZhkZ+bNtA7VAwDxENafZtLSaK+peA9BXzJjrF/u1WlVq6dmypdkwjDoNJ/wAu5sFYWIJBMLjLVmW8+pb5T5anir1HXIYDYLmWOneQXYZplKU8IK1FRKRM70+oYOO6dRI4iI5gMQVdDIqTx0k+TBKTTwFKS7FtRgZQgkiekrC+4RLMkV4So5pSRON1+XeHuy+8fKWT8ER+oyAgYyzvLG31AJUkvlWwRJIkkZS+aGZaCkCBBykQ1otIm+Tirq2W7SA9NvAmE/v5sacPErEXZBGKTd9mWqUiBjgWHGlqQr+GrSGIu2HDcz1ZN8D07WQZSInZV6Fihuht5CHmpkuru0wMEUpIScFju8b0nbJmd/Wbp07C1LFkBIE4lUyZZzAm05waHhJMun3PAS/tZar3tQl0Sl0A8WBCPypMcc5C4MFrmvnr6KUxQ7ugL1CV59GFOnB2hmjpds0p9IrUumPniyt4orJzw1DIamnotIBkZHItfcUQK25NYVUkcGo2iaTMozH6tpq0XHcWAoq14juzGSvQsQolJmAoFKsj6G4tGVMtG0PVXV4gwDwQOeHHDfxYwuguXyYQSsHAgHgPbiyE5PXXWpr9EpKkTSojPLfGXk3O4NYKN3kNUzs0Ifw1KELgolQE8CZjyYMt0+cnTdqhgU6Q4CfAMfoPaPB6nKY9Yz82NOXjt6IpIUDh1/lhuafIu5pUxIdPHb2co5p9WlKFpmNNPWDMlO7POnhtWYK8QJB4ie6Y1MJe1M/d/hqD0ZKglW5SdBWyAZ1JMG5MGJCFXRQrV7MTole0pxK3bRkrSEPMNSeqdqNl4FOl5LFk8e6dxLcPAt2cxmzW0ZpSGug9qHC++C7V4kzHC/kx1y9DwaKkPk7ot5vF2uZEDmJNiXK0mLtc9sCxuyctFdHpIgDC0pByVMNp5RwZqQD9SPZkyidqqQ70Xgtj6h6/5Y5QO0lHXCanKtc08mFJ8EXCUeQiaICIu1ROUYFtf7pQktMdt7WA8ChEgKHjQY/4buBIkQ8Tkb2Rwp+3g2//ACI0LSoQB/SqfA4N3aKb5DXpJ43hq6qMk902T4VNHSKQpwlSlySkEk3hgpNZQXCLw/yAvbCmABLlAAUuBVAys4cTyDQ0KqkF2EqSlYhcQPW9h9DSX71T1Y7xuhdquw1Mx0eiwGiYQwvHuG034OiK2x5AFN7EuFfhlTo6rv2n0gwaldmqU6mAHidRgeBlwJb0ILIkoSzE9+ptPaQhKVLJkkEnG4RlGfFtGTWGJu8o8vfvFQsqSpKgZggg826Rdf5DzaN5WIevVPFQBUZAygLgBhdBiKEiAnDrX6NZt1yMl4KzyjrUuy9VZQYCwg3wuJVfuEN7cvaMAiyABYlAZYFiC0WkkfMnoFqz5+LNtRAIkqOMZbyWS74K1XJRGmmybww6kvQJEEquKQIkjMD1a+miPVqtJCkO/EQLR2JN2+epilFqh2kRE4maozJ/MZx1FmUksiuLeBQFXvFjSknwjHaR6Szbf/HAShDV1fuZye0KWrOF35h6hqj6har7vt9p7Wb1BfTE97QjtGXXWoNSXV5vQZD5TdDVl5bGcnlCxwzl0fMNVXRBfjmOp+bP6lAcBbozvCBBxB6mGIUeiAnwnk2UxFl+iIGkkiWqd2cyxSjAbRmLxtDaT7Al0ac0HBQh9QY1Q6IUwiLScw3VATIQgpOXVzHqDRZRdzGKC0XqFVCiB3VKVpimBDVKVUIuKYjYzHRqOCYuzZVik9Ta8lSTJ4myeTSk7HTURDe1QRNBh9Kokcbx5amqh/ZMHgsHM3HYoS3S2N6Q8qoERE2F02pAQQUxDLvksoKenL6WKgHXX2aR08UkxSSDn7/dpqVUC3f4SoDwKiU7pxTu4NQNIsmy9TYOu47FCW4wLOpJmcKGWgdo1CAei0MxftyPkzBRaU7ejQUDmMRtB+7IcOj1Dq9tu1FJBBIPA7vtFtSIyheB7pNDSsWVJBGRER78ODBKT2cAj8FZdfT3kbIHu7rLV6F2keJgFgPBwO44sfoNaOnskqgrwmR3fZtbRP3REim1Y+dzU7Kh4nc/5b+BU1RzSge6qML8xtF4O1vTVuRPriLvIsKrKoHL2a0CPiF4/UNJO+LaykdZPhio7pmBmG2qjJVNJsnkWs0zsu9RN0u2Ml47Fj1mwxbxbo/xUKdwxPd/cJDfBmsfh/SWnNLfODEFSdYN7HaF2nJ74BPiGieUuIYO4fxGYOybaeUEGaDA5YM3JOUF2h2o1du1gWoH80jxu5sE7YVgDZcOyYGBWMpgpGd0TwZc+IpHeEGIVW6iu2YjI4RgB7MG+LFjopSsN1VRQlIhP14e29iqB17H0DQOXIvuOY9cDw3tZTaH1DMX+x3FpfcE3bo766/wWS/9SKzSl2HKVALV3tk5R57gzc+pSEJUomASCSMoavZvMacg0hani4EqJMCIgDAQ2NWKvliwTsXXYUnZxDXXNNIEBaGxRAaz/wAIRN2op2aQ4Xt0mrnv/toVrCgI7jBnb+5agw9fl4oFwLRuKyDYGYJHeOocQxKg1AkKDxSviLwJAKZ4JTcBsntZid0YJEEiQ+XEDDaNbRKcQmmYMyM9nUWhKT6HTiysHAuhA5Zj6SbxqLVnlDgYpkboYHVPyLERBQzzBvGv7je2lCHemPFC4fUMRrZcj2CgIm6B6uJ8i0FJSlIiYCOEJKOUL0lpq1piZpTAnxRiBv8AmHlrYEt4Y6ZifEZxGR1bLmdcZA6eDmkPbRugMstue0NWUjqUD1q5NafKAEVGELjjuOPmW4cUBb06QgjK4q2wu2Xymz2ILlZui9KbHyKjETGIIuji1ujPLgoQOY6mGdnVUu7ISkQhy9xxDDqbUuYln66j1qZ96qhdvNgpw8KTEGBOIuO1jtW1qLQC/wCGvPA7/dgTyiPHZMAVDKHpj5tI5KVCUx4cRsLTlFSKRm48HoDt+lXfED4k+bXkhUMHqObIdW09buSTbSL0G8bD0GZ6rp6VzdqgcQZEbRj5NH3RyCSTwGHCBe6XA+E+zWEUsd16myc8Ps1QPkr74snxBrClECCx8RHiF/3Z4vjJzTj5X7/r2d0mrwoRDAqwqgEEFMdrGnSCnSdKiMU9XNMikIXJQsqyPuwcE/sww1pw+6POaTUKkTcqgPCqadwvTuaiaUUaL1JRtmknUrA7YbW9QpNWg3MFp1UgyKYhh7o5OqOrDUFAiPsffHfFs666LWqV2eUiblVnGyZpO7DdBhjx+UGD1JRrvSf1Ql+oBnU0zODD1Ar967ko20/VhsVeN7MVBrl09gAqwrwqlwN3kyRHEG/hxv8AMNwobuEPbyZqshLTTPSi73HrVA7xvaB7REqvHAYbLxuMGTqvrx85lG0kfKqf3HIbWY6B2hcvIBR+GclXblepgw2kXGUQdTOyTsxU6JdHN2RA5xTCzyB1sNe0Gkur0B6nN3JX7CZ/pUdjPJSDPmPcfdtF3v4A+xPNimxlq+RFdUpD0FCTpXWVAhQw7pEWZKtoNlIhPbAHZG47DBiS6ChRiUgkYw0h6jm2g7Um7SGvyjdujuZZWN6ia4ycIcAGRKTl9j6NICReN6fODdIfJMjLUevZuaa9Sh2pajAJBPDLGPFgl4JuT7FHt5XCQlLkTjBSoXwwHruDAKC/QuSSI5XHgfSLA62rD4z9alHSJJgb78MSBISybhAO0a8N/u19tIrFJDm6R16f4awHIOEdwLLFErNaICMRkv0UGMua6RCaVx1AEcYjyZGmPY4GKMykXZp6yaUCMwRPESCv+qmlE4wjK8GZTq1pYLWlaJcxsQUT3kxika44+bSrwBPd8lymlKRaJskbjHLbyLLlLrZTzRGiMherX7puLQP6Up6balRNwJw+lWrW0SncZGShxHuNYmzbSi+5yJYSvlhmRqzDRvTGCUi2o3BJ5/Rz4yaajUd497kAmM3mG4Yq1+bMtXVShAkNLEm9RzJz6Da0FugNVlRwgpZiq8CMh+XI4RM/JjaaOLoQOyXDBrYRh111rboDP/DK3YrkUy41daj1vaZ3C5QiM/cdbmsWIDMdcC2fC6662NgbylSarSRFM9XsetzL9YVFOKdFWY5REYHqZZudaJ6geus2vB2h4IG/mNf3YoD1KyeYKJSYPRPBQ65GBaw7URpAxh8ye8NrN1Z1KJxERs8wyxSqrU7NpEYZRnuNxGo7iWe+mMqatBOg13cHsx4x/cPVmCiUogRQoFJ3gshoWCfCq4ykdShgdrWaJTFujI2TiDNKvYsjh2jPlUx+drQoxSS7X5tK8Xg9R+oeoZfoFZoeaJ0F5G47CxdzSVJkdIZH0Zd1cPgjLT7X8ltAWkRQq2nI+jTO6QhcjJWRaq6SDN2qyrwnqbdqUFGy8FlWBwaidYItef5/Q1TKvGDAKfQQAbQEBGMWYg9W7krSTniGS+1tfJe6DqaBerxEHmBkyy04t2uC2jqzTrKEmt6f8N4S5ASjw4H6iMI+TZVvaV08Nk6BjCc0nfDziwWuaUFPPhxn82rVtYYQlIiBJuuOmq5NLUdno6SLxuy8/I7m2dfXWuBbz2rqyeuYqCjAzsGY4Mx1V2pdvIBY+Gbo3pO+8bCyy02hlNMaqDWT10dBRAxTeN462sy1d2nQuAeCwTiJpPr5snASBF2GI3fZtkZ7z7mH9Q3tOjSgmemIWFAEEEYET4HDdHY3Uc59Z3He3nNDpz10YoURHDA7rlbiWY6v7VJMnqbJutJjDeOtjaiEtNoYlOwZX6jf1sO5k7tlSdIUdKjDvLH9I8znczQ/p7sOlPIhSEiMp7BqJ3N5g5rhD16sqWPiKVONxwgCb4SG5so90HTu+TbyrULEFpB3NWe1IsTdqiPCr0Vfxix5CGnS73NtzOmhPVFMngKNtx2Ku4wacORl5jyBDNqqOCIEAjkw5fZx0TFNpAySpSRwBAbbl2GmF61rtS9F2SiErRv2E5HNhAVqhmMsyMxqbmIwu5p1EYpahW1aIcJiqJV8oBntj4drBRvAOEielPEux8S0EjGNx2Z7GhqisnT95YexS7FwNxONo3gars2R6xfvKQq0s6wEyA1jXm12qHxQQF3YKw3tb0UkSeq7PbqNRwkQTdC7q8ezTpQDdw9mRqh7QKdgBUVuuaNmY1cGd6PSEPEhSVAg3KGO3I9SbmcGjNs6lcZ620p3D3DSajI9X57WwRHtfHrqLCgWRiV0m61i/L29m6LvFN2WX21ty2NdmQjl6FsIIPUdx63tvbx9x1ybqOBmNvl15tqBZI6pOCpjP3Dc0igBQinHgW5UnHn79b226eFJl9j11Fjfk1tcoXK0qWJusqw6xHUBewB67W70VCKeU8j8p1XZEt6YVoeCBE8vZg9YVaJyiOr+uLG6KwnfGBLT9MwPlVeNjFqsrtSdFUVJGB7w2HHe1en1WU6SZgThG7Wk9D8rULce8CYfMLxtDFpMeh5cP0PBaQY+Y2jBrjumA6LwRGeIZAdP1IIUFHUtPkc2IUquHindlKdIytg4ahgWm4tfSLsT4YQ7R1soAunKwUfMon+UerKDwKeKsomcVQuH0jBpE0JZMAJlmWq6qCAIX367uvZm3DqCihRpPYh2vSToL8QnH8yfUezKtb1E+cKi8To4KEwdZOG9vaw5DV39FBBBEQdQIO0YtSOtJCOEXg+f6RSElVmN17WHbrEcQz92i/04cvIro5+Cu+AmgnWL07pamQafVlIoioPUEDBV6TsI8jA6m64zjJcM5pRlF8l+gU5657ioDEXpO5magV8lXfFg+ITT7jyZRotMSowMicsfdijlyPuPUMkooeMmOAIIiIQOIhA+h5NtWvjP/wDQ5svUVSkTBhrEwdoYtRqWSJiGsXfbc0XGiqdkr0EwSIwMyBkNhn5sKpXZtKol0qBxSq7jeN7FXatKYvkDC/y43teTO+cMcRvvG8MFJo2zyKTimUmimyQbIwVMbj92Y6r7Rul6Kv4atd3H3gxAuQRAi2Dgb9wuVuYTTOzLtcS6Ng5GY+zNujLIKawMzvMS2NKlLICVUqhnEJ4pPtyLGaN2zRZ/iOlWvpIhzIPV7I4eBlMndfiK2FkWvPx1bE/0tjYzaX1AngpuvX2Yk4/CVtLY2N0SIhequ4WdexP4b386f6WxsbnngdjT4dh824d/LtDY2NEVElE7/H1aLE7/AEbGxgBZZ0bjv9G4Vf1k2NjZhRoY7D5Nt53VbvNsbG3QWdnD848g1p9c2NjaOAdizWfzfm9GXnN36U+jY2M8cHQzmh91e30aWgd0/mLY2MUYtUTv/t82YnPdGz0LY2NNheCY3jd6twn5usWxsYE0VxfxZa7Yf+kXtT5hsbGro/UNrYPPk3p6+UsapHeRv8202N1zyc0cGJuXtDEau+bY2NjRkWiW0fhjaPVpHXf3NjY0ixbo3cT+drbz8YbGxsZZARzTvwz+VTedpx2tjY3Rp4Izyf/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124" name="Picture 4" descr="http://econet.ru/uploads/pictures/288323/content_doska-pol__econet_r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11" y="908720"/>
            <a:ext cx="3518793" cy="2639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76132"/>
            <a:ext cx="3384376" cy="2893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4211048" y="5661248"/>
            <a:ext cx="3960440" cy="400110"/>
          </a:xfrm>
          <a:prstGeom prst="rect">
            <a:avLst/>
          </a:prstGeom>
          <a:noFill/>
        </p:spPr>
        <p:txBody>
          <a:bodyPr wrap="square" rtlCol="0">
            <a:spAutoFit/>
          </a:bodyPr>
          <a:lstStyle/>
          <a:p>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WALL PANEL SYSTEM</a:t>
            </a:r>
            <a:endParaRPr lang="uk-UA"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sp>
        <p:nvSpPr>
          <p:cNvPr id="10" name="Прямоугольник 9"/>
          <p:cNvSpPr/>
          <p:nvPr/>
        </p:nvSpPr>
        <p:spPr>
          <a:xfrm>
            <a:off x="4075263" y="1770825"/>
            <a:ext cx="4950569" cy="3416320"/>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Wood is used in interiors as a surface material for walls, ceilings and floors, furniture, stairs, windows and doors, in features and decorations, etc. The use of wood extends from small private facilities to large public social and official premises</a:t>
            </a:r>
            <a:r>
              <a:rPr lang="en-US" sz="1200" dirty="0" smtClean="0">
                <a:latin typeface="Arial" panose="020B0604020202020204" pitchFamily="34" charset="0"/>
                <a:cs typeface="Arial" panose="020B0604020202020204" pitchFamily="34" charset="0"/>
              </a:rPr>
              <a:t>.</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Very often, wood is used because of the way it looks. The different </a:t>
            </a:r>
            <a:r>
              <a:rPr lang="en-US" sz="1200" dirty="0" err="1">
                <a:latin typeface="Arial" panose="020B0604020202020204" pitchFamily="34" charset="0"/>
                <a:cs typeface="Arial" panose="020B0604020202020204" pitchFamily="34" charset="0"/>
              </a:rPr>
              <a:t>colours</a:t>
            </a:r>
            <a:r>
              <a:rPr lang="en-US" sz="1200" dirty="0">
                <a:latin typeface="Arial" panose="020B0604020202020204" pitchFamily="34" charset="0"/>
                <a:cs typeface="Arial" panose="020B0604020202020204" pitchFamily="34" charset="0"/>
              </a:rPr>
              <a:t> and structures of types of wood and the different interior products made of wood such as panels, veneers, plywood and glued laminated boards enable the use of wood in countless different ways. In addition to whitewood, redwood and birch, other types of wood are also used in interiors.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use of wood is also attractive because of its ease of use. Wood products are handy in terms of their size and light to transport, simple to put up and no special expertise or tools are needed to work with them. Ready surface-treated products and complete interior systems make the use of wood easier than ever. If desired, wood can be carved, milled or lathed into very intricate interior elements.</a:t>
            </a:r>
          </a:p>
        </p:txBody>
      </p:sp>
      <p:sp>
        <p:nvSpPr>
          <p:cNvPr id="22" name="TextBox 21"/>
          <p:cNvSpPr txBox="1"/>
          <p:nvPr/>
        </p:nvSpPr>
        <p:spPr>
          <a:xfrm>
            <a:off x="251520" y="231031"/>
            <a:ext cx="3230761" cy="461665"/>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rPr>
              <a:t>WOOD INTERIORS</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Arial" panose="020B0604020202020204" pitchFamily="34" charset="0"/>
              <a:cs typeface="Arial" panose="020B0604020202020204" pitchFamily="34" charset="0"/>
            </a:endParaRPr>
          </a:p>
        </p:txBody>
      </p:sp>
      <p:pic>
        <p:nvPicPr>
          <p:cNvPr id="18" name="Picture 19"/>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317144" y="81938"/>
            <a:ext cx="1575336" cy="1160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descr="http://cartoon-animals.disneyandcartoons.com/_/rsrc/1472859099259/beaver-cartoon-images/funny%20cartoon%20beaver%20carrying%20wood.png?height=320&amp;width=3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3" y="476672"/>
            <a:ext cx="93610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54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1283</TotalTime>
  <Words>777</Words>
  <Application>Microsoft Office PowerPoint</Application>
  <PresentationFormat>Экран (4:3)</PresentationFormat>
  <Paragraphs>131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202</cp:revision>
  <dcterms:created xsi:type="dcterms:W3CDTF">2016-09-29T14:03:01Z</dcterms:created>
  <dcterms:modified xsi:type="dcterms:W3CDTF">2016-10-06T16:26:05Z</dcterms:modified>
</cp:coreProperties>
</file>